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2"/>
  </p:notesMasterIdLst>
  <p:sldIdLst>
    <p:sldId id="34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335" r:id="rId40"/>
    <p:sldId id="295" r:id="rId41"/>
    <p:sldId id="306" r:id="rId42"/>
    <p:sldId id="296" r:id="rId43"/>
    <p:sldId id="297" r:id="rId44"/>
    <p:sldId id="307" r:id="rId45"/>
    <p:sldId id="298" r:id="rId46"/>
    <p:sldId id="336" r:id="rId47"/>
    <p:sldId id="299" r:id="rId48"/>
    <p:sldId id="300" r:id="rId49"/>
    <p:sldId id="308" r:id="rId50"/>
    <p:sldId id="301" r:id="rId51"/>
    <p:sldId id="302" r:id="rId52"/>
    <p:sldId id="303" r:id="rId53"/>
    <p:sldId id="309" r:id="rId54"/>
    <p:sldId id="304" r:id="rId55"/>
    <p:sldId id="305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4" r:id="rId66"/>
    <p:sldId id="318" r:id="rId67"/>
    <p:sldId id="322" r:id="rId68"/>
    <p:sldId id="323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7" r:id="rId80"/>
    <p:sldId id="339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546F5-B8B3-4865-B39A-CE83A8F44C78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EEBB7-1F97-4D0A-BA66-21293EE7A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0669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A7BE9-73A3-4A7F-959F-8CA82AD4987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451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742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7923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329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816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342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013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700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0202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1183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309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430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99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3581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sr-Cyrl-RS" sz="2800" b="1" dirty="0"/>
              <a:t>Метаболизам липида. Липопротеини. Атеросклероза. Поремећаји у метаболизму липопротеина. Хиперлипопротеинемије и хиполипопротеинемије. Одређивање липидног статуса</a:t>
            </a:r>
            <a:r>
              <a:rPr lang="sr-Cyrl-RS" sz="2800" dirty="0"/>
              <a:t>.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en-US" sz="6000" dirty="0"/>
          </a:p>
        </p:txBody>
      </p:sp>
      <p:pic>
        <p:nvPicPr>
          <p:cNvPr id="7" name="Picture 6" descr="http://upload.wikimedia.org/wikipedia/commons/c/c7/Coat_of_Arms_of_Kragujevac_University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066800"/>
            <a:ext cx="935107" cy="134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726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УНИВЕРЗИТЕТ У КРАГУЈЕВЦУ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Cyrl-C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ФАКУЛТЕТ МЕДИЦИНСКИХ НАУКА</a:t>
            </a:r>
            <a:endParaRPr kumimoji="0" lang="sr-Cyrl-C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44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rgbClr val="FF0000"/>
                </a:solidFill>
              </a:rPr>
              <a:t>Масне киселине са средњим и кратким ланцима </a:t>
            </a:r>
            <a:r>
              <a:rPr lang="sr-Cyrl-RS" sz="2400" dirty="0" smtClean="0"/>
              <a:t>директно прелазе у крвоток и везују се за албумине</a:t>
            </a:r>
          </a:p>
          <a:p>
            <a:r>
              <a:rPr lang="sr-Cyrl-RS" sz="2400" dirty="0" smtClean="0">
                <a:solidFill>
                  <a:srgbClr val="FF0000"/>
                </a:solidFill>
              </a:rPr>
              <a:t>Масне киселине дугих ланаца </a:t>
            </a:r>
            <a:r>
              <a:rPr lang="sr-Cyrl-RS" sz="2400" dirty="0" smtClean="0"/>
              <a:t>служе за ресинтезу триацилглицерола</a:t>
            </a:r>
          </a:p>
          <a:p>
            <a:r>
              <a:rPr lang="sr-Cyrl-RS" sz="2400" dirty="0" smtClean="0"/>
              <a:t>У ентероцитима долази до </a:t>
            </a:r>
            <a:r>
              <a:rPr lang="sr-Cyrl-RS" sz="2400" dirty="0" smtClean="0">
                <a:solidFill>
                  <a:srgbClr val="FF0000"/>
                </a:solidFill>
              </a:rPr>
              <a:t>формирања хиломикронских честица</a:t>
            </a:r>
            <a:endParaRPr lang="sr-Cyrl-RS" dirty="0" smtClean="0"/>
          </a:p>
          <a:p>
            <a:endParaRPr lang="en-US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sr-Cyrl-RS" sz="4000" dirty="0" smtClean="0"/>
              <a:t>2. Целуларна фаза апсорпције липида</a:t>
            </a:r>
            <a:endParaRPr lang="en-US" sz="4000" dirty="0"/>
          </a:p>
        </p:txBody>
      </p:sp>
      <p:pic>
        <p:nvPicPr>
          <p:cNvPr id="2051" name="Picture 3" descr="D:\Users\Petar Canovic\Desktop\slika BBBB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2764" y="4378036"/>
            <a:ext cx="4572000" cy="221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448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Хиломикрони прелазе у </a:t>
            </a:r>
            <a:r>
              <a:rPr lang="sr-Cyrl-RS" dirty="0" smtClean="0">
                <a:solidFill>
                  <a:srgbClr val="FF0000"/>
                </a:solidFill>
              </a:rPr>
              <a:t>лимфне судове </a:t>
            </a:r>
            <a:r>
              <a:rPr lang="sr-Cyrl-RS" dirty="0" smtClean="0"/>
              <a:t>абдомена и потом се траспортују до системске циркулације где се даље обавља метаболизам ових честица</a:t>
            </a:r>
          </a:p>
          <a:p>
            <a:r>
              <a:rPr lang="sr-Cyrl-RS" dirty="0" smtClean="0"/>
              <a:t>Хиломикрони остају у циркулацији неколико сати након оброка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3</a:t>
            </a:r>
            <a:r>
              <a:rPr lang="sr-Cyrl-RS" sz="4000" dirty="0" smtClean="0"/>
              <a:t>. Фаза транспорта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0576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Хидрофобни карактер липида спречава њихов директан траспорт у плазми, они се транспортују у форми честица које се означавају као </a:t>
            </a:r>
            <a:r>
              <a:rPr lang="sr-Cyrl-RS" dirty="0" smtClean="0">
                <a:solidFill>
                  <a:srgbClr val="FF0000"/>
                </a:solidFill>
              </a:rPr>
              <a:t>липопротеини</a:t>
            </a:r>
          </a:p>
          <a:p>
            <a:r>
              <a:rPr lang="sr-Cyrl-RS" dirty="0" smtClean="0"/>
              <a:t>Свака липопротеинска честица састоји се из </a:t>
            </a:r>
            <a:r>
              <a:rPr lang="sr-Cyrl-RS" dirty="0" smtClean="0">
                <a:solidFill>
                  <a:srgbClr val="FF0000"/>
                </a:solidFill>
              </a:rPr>
              <a:t>хидрофобног језгра </a:t>
            </a:r>
            <a:r>
              <a:rPr lang="sr-Cyrl-RS" dirty="0" smtClean="0"/>
              <a:t>и </a:t>
            </a:r>
            <a:r>
              <a:rPr lang="sr-Cyrl-RS" dirty="0" smtClean="0">
                <a:solidFill>
                  <a:srgbClr val="FF0000"/>
                </a:solidFill>
              </a:rPr>
              <a:t>хидрофилног омотача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sr-Cyrl-RS" sz="4000" dirty="0" smtClean="0"/>
              <a:t>Липопротеини</a:t>
            </a:r>
            <a:r>
              <a:rPr lang="en-US" sz="4000" dirty="0" smtClean="0"/>
              <a:t>-</a:t>
            </a:r>
            <a:r>
              <a:rPr lang="sr-Cyrl-RS" sz="4000" dirty="0" smtClean="0"/>
              <a:t>структура и метаболизам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8346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Применом технике ултрацентрифугирања липопротеини се према густини раздвајају на </a:t>
            </a:r>
            <a:r>
              <a:rPr lang="sr-Cyrl-RS" dirty="0" smtClean="0">
                <a:solidFill>
                  <a:srgbClr val="FF0000"/>
                </a:solidFill>
              </a:rPr>
              <a:t>пет</a:t>
            </a:r>
            <a:r>
              <a:rPr lang="sr-Cyrl-RS" dirty="0" smtClean="0"/>
              <a:t> главних класа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хиломикрони</a:t>
            </a:r>
          </a:p>
          <a:p>
            <a:pPr marL="514350" indent="-514350">
              <a:buAutoNum type="arabicPeriod"/>
            </a:pPr>
            <a:r>
              <a:rPr lang="sr-Cyrl-RS" dirty="0"/>
              <a:t>л</a:t>
            </a:r>
            <a:r>
              <a:rPr lang="sr-Cyrl-RS" dirty="0" smtClean="0"/>
              <a:t>ипопротеини врло мале густине (</a:t>
            </a:r>
            <a:r>
              <a:rPr lang="en-US" dirty="0" smtClean="0"/>
              <a:t>VLDL</a:t>
            </a:r>
            <a:r>
              <a:rPr lang="sr-Cyrl-RS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липопротеини интермедијарне густине (</a:t>
            </a:r>
            <a:r>
              <a:rPr lang="en-US" dirty="0" smtClean="0"/>
              <a:t>IDL</a:t>
            </a:r>
            <a:r>
              <a:rPr lang="sr-Cyrl-RS" dirty="0" smtClean="0"/>
              <a:t>)</a:t>
            </a:r>
          </a:p>
          <a:p>
            <a:pPr marL="514350" indent="-514350">
              <a:buAutoNum type="arabicPeriod"/>
            </a:pPr>
            <a:r>
              <a:rPr lang="sr-Cyrl-RS" dirty="0"/>
              <a:t>л</a:t>
            </a:r>
            <a:r>
              <a:rPr lang="sr-Cyrl-RS" dirty="0" smtClean="0"/>
              <a:t>ипопротеини мале густине (</a:t>
            </a:r>
            <a:r>
              <a:rPr lang="en-US" dirty="0" smtClean="0"/>
              <a:t>LDL</a:t>
            </a:r>
            <a:r>
              <a:rPr lang="sr-Cyrl-RS" dirty="0" smtClean="0"/>
              <a:t>)</a:t>
            </a:r>
          </a:p>
          <a:p>
            <a:pPr marL="514350" indent="-514350">
              <a:buAutoNum type="arabicPeriod"/>
            </a:pPr>
            <a:r>
              <a:rPr lang="sr-Cyrl-RS" dirty="0"/>
              <a:t>л</a:t>
            </a:r>
            <a:r>
              <a:rPr lang="sr-Cyrl-RS" dirty="0" smtClean="0"/>
              <a:t>ипопротеини велике густине (</a:t>
            </a:r>
            <a:r>
              <a:rPr lang="en-US" dirty="0" smtClean="0"/>
              <a:t>HDL</a:t>
            </a:r>
            <a:r>
              <a:rPr lang="sr-Cyrl-RS" dirty="0" smtClean="0"/>
              <a:t>)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sr-Cyrl-RS" sz="4000" dirty="0" smtClean="0"/>
              <a:t>Липопротеини</a:t>
            </a:r>
            <a:r>
              <a:rPr lang="en-US" sz="4000" dirty="0" smtClean="0"/>
              <a:t>-</a:t>
            </a:r>
            <a:r>
              <a:rPr lang="sr-Cyrl-RS" sz="4000" dirty="0" smtClean="0"/>
              <a:t>структура и метаболизам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81391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ХИЛОМИКРОНИ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1800" dirty="0" smtClean="0"/>
              <a:t>Хиломикрони су липопротеини мале густине, а велике честице које се после центрифугирања издвајају изнад плазме у виду млечног прстена</a:t>
            </a:r>
          </a:p>
          <a:p>
            <a:r>
              <a:rPr lang="sr-Cyrl-RS" sz="1800" dirty="0" smtClean="0"/>
              <a:t>Главна улога је транспорт </a:t>
            </a:r>
            <a:r>
              <a:rPr lang="sr-Cyrl-RS" sz="1800" dirty="0" smtClean="0">
                <a:solidFill>
                  <a:srgbClr val="FF0000"/>
                </a:solidFill>
              </a:rPr>
              <a:t>егзогених</a:t>
            </a:r>
            <a:r>
              <a:rPr lang="sr-Cyrl-RS" sz="1800" dirty="0" smtClean="0"/>
              <a:t> триацилглицерола</a:t>
            </a:r>
          </a:p>
          <a:p>
            <a:r>
              <a:rPr lang="sr-Cyrl-RS" sz="1800" dirty="0" smtClean="0"/>
              <a:t>Поред триацилглицерола, садрже и мање количине холестерола и фосфолипида, а од аполипопротеина апо </a:t>
            </a:r>
            <a:r>
              <a:rPr lang="en-US" sz="1800" dirty="0" smtClean="0"/>
              <a:t>B-48, A-I, C-II</a:t>
            </a:r>
            <a:r>
              <a:rPr lang="sr-Cyrl-RS" sz="1800" dirty="0" smtClean="0"/>
              <a:t> и Е</a:t>
            </a:r>
          </a:p>
          <a:p>
            <a:pPr>
              <a:lnSpc>
                <a:spcPct val="85000"/>
              </a:lnSpc>
            </a:pPr>
            <a:r>
              <a:rPr lang="sr-Cyrl-CS" sz="1800" dirty="0" smtClean="0">
                <a:latin typeface="Arial" charset="0"/>
              </a:rPr>
              <a:t>У лимфи и крви од 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</a:rPr>
              <a:t>HDL</a:t>
            </a:r>
            <a:r>
              <a:rPr lang="sr-Cyrl-CS" sz="1800" dirty="0" smtClean="0">
                <a:latin typeface="Arial" charset="0"/>
              </a:rPr>
              <a:t> преузимају </a:t>
            </a:r>
            <a:r>
              <a:rPr lang="sr-Latn-CS" sz="1800" dirty="0" smtClean="0">
                <a:solidFill>
                  <a:srgbClr val="FF0000"/>
                </a:solidFill>
                <a:latin typeface="Arial" charset="0"/>
              </a:rPr>
              <a:t>apoC-II </a:t>
            </a:r>
            <a:r>
              <a:rPr lang="sr-Cyrl-CS" sz="1800" dirty="0" smtClean="0">
                <a:solidFill>
                  <a:srgbClr val="FF0000"/>
                </a:solidFill>
                <a:latin typeface="Arial" charset="0"/>
              </a:rPr>
              <a:t>и</a:t>
            </a:r>
            <a:r>
              <a:rPr lang="sr-Latn-CS" sz="1800" dirty="0" smtClean="0">
                <a:solidFill>
                  <a:srgbClr val="FF0000"/>
                </a:solidFill>
                <a:latin typeface="Arial" charset="0"/>
              </a:rPr>
              <a:t> apoE</a:t>
            </a:r>
            <a:r>
              <a:rPr lang="sr-Cyrl-CS" sz="18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1800" dirty="0" smtClean="0">
                <a:latin typeface="Arial" charset="0"/>
              </a:rPr>
              <a:t>и постају </a:t>
            </a:r>
            <a:r>
              <a:rPr lang="en-US" sz="1800" dirty="0" smtClean="0">
                <a:latin typeface="Arial" charset="0"/>
              </a:rPr>
              <a:t>“</a:t>
            </a:r>
            <a:r>
              <a:rPr lang="sr-Cyrl-CS" sz="1800" dirty="0" smtClean="0">
                <a:latin typeface="Arial" charset="0"/>
              </a:rPr>
              <a:t>зрели</a:t>
            </a:r>
            <a:r>
              <a:rPr lang="en-US" sz="1800" dirty="0" smtClean="0">
                <a:latin typeface="Arial" charset="0"/>
              </a:rPr>
              <a:t>“</a:t>
            </a:r>
            <a:endParaRPr lang="sr-Cyrl-CS" sz="1800" dirty="0" smtClean="0">
              <a:latin typeface="Arial" charset="0"/>
            </a:endParaRPr>
          </a:p>
          <a:p>
            <a:pPr marL="457200" lvl="1" indent="0">
              <a:lnSpc>
                <a:spcPct val="85000"/>
              </a:lnSpc>
              <a:buNone/>
            </a:pPr>
            <a:r>
              <a:rPr lang="en-US" sz="1800" dirty="0" smtClean="0">
                <a:latin typeface="Arial" charset="0"/>
              </a:rPr>
              <a:t>1. </a:t>
            </a:r>
            <a:r>
              <a:rPr lang="sr-Latn-CS" sz="1800" dirty="0" smtClean="0">
                <a:latin typeface="Arial" charset="0"/>
              </a:rPr>
              <a:t>apoC-II</a:t>
            </a:r>
            <a:r>
              <a:rPr lang="sr-Cyrl-CS" sz="1800" dirty="0" smtClean="0">
                <a:latin typeface="Arial" charset="0"/>
              </a:rPr>
              <a:t> је активатор </a:t>
            </a:r>
            <a:r>
              <a:rPr lang="en-US" sz="1800" dirty="0" smtClean="0">
                <a:latin typeface="Arial" charset="0"/>
              </a:rPr>
              <a:t>LPL</a:t>
            </a:r>
            <a:r>
              <a:rPr lang="sr-Cyrl-CS" sz="1800" dirty="0" smtClean="0">
                <a:latin typeface="Arial" charset="0"/>
              </a:rPr>
              <a:t>; </a:t>
            </a:r>
            <a:endParaRPr lang="sr-Latn-CS" sz="1800" dirty="0" smtClean="0">
              <a:latin typeface="Arial" charset="0"/>
            </a:endParaRPr>
          </a:p>
          <a:p>
            <a:pPr marL="457200" lvl="1" indent="0">
              <a:lnSpc>
                <a:spcPct val="85000"/>
              </a:lnSpc>
              <a:buNone/>
            </a:pPr>
            <a:r>
              <a:rPr lang="en-US" sz="1800" dirty="0" smtClean="0">
                <a:latin typeface="Arial" charset="0"/>
              </a:rPr>
              <a:t>2. </a:t>
            </a:r>
            <a:r>
              <a:rPr lang="sr-Latn-CS" sz="1800" dirty="0" smtClean="0">
                <a:latin typeface="Arial" charset="0"/>
              </a:rPr>
              <a:t>apoE</a:t>
            </a:r>
            <a:r>
              <a:rPr lang="sr-Cyrl-CS" sz="1800" dirty="0" smtClean="0">
                <a:latin typeface="Arial" charset="0"/>
              </a:rPr>
              <a:t> има улогу да  се веже за рецепторе на хепатоцитима</a:t>
            </a:r>
          </a:p>
          <a:p>
            <a:endParaRPr lang="sr-Cyrl-RS" sz="1800" dirty="0" smtClean="0"/>
          </a:p>
          <a:p>
            <a:endParaRPr lang="en-US" sz="2800" dirty="0"/>
          </a:p>
        </p:txBody>
      </p:sp>
      <p:pic>
        <p:nvPicPr>
          <p:cNvPr id="3077" name="Picture 5" descr="D:\Users\Petar Canovic\Desktop\slika ccccc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19600"/>
            <a:ext cx="2819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266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sr-Cyrl-RS" sz="2400" dirty="0" smtClean="0"/>
              <a:t>Имају улогу у транспорту </a:t>
            </a:r>
            <a:r>
              <a:rPr lang="sr-Cyrl-RS" sz="2400" dirty="0" smtClean="0">
                <a:solidFill>
                  <a:srgbClr val="FF0000"/>
                </a:solidFill>
              </a:rPr>
              <a:t>ендогено синтетисаних</a:t>
            </a:r>
            <a:r>
              <a:rPr lang="sr-Cyrl-RS" sz="2400" dirty="0" smtClean="0"/>
              <a:t> триацилглицерола</a:t>
            </a:r>
          </a:p>
          <a:p>
            <a:r>
              <a:rPr lang="sr-Cyrl-RS" sz="2400" dirty="0" smtClean="0"/>
              <a:t>Поред великог садржаја триацилглицерола</a:t>
            </a:r>
            <a:r>
              <a:rPr lang="en-US" sz="2400" dirty="0" smtClean="0"/>
              <a:t> (</a:t>
            </a:r>
            <a:r>
              <a:rPr lang="sr-Cyrl-RS" sz="2400" dirty="0" smtClean="0"/>
              <a:t>60% </a:t>
            </a:r>
            <a:r>
              <a:rPr lang="en-US" sz="2400" dirty="0" smtClean="0"/>
              <a:t>)</a:t>
            </a:r>
            <a:r>
              <a:rPr lang="sr-Cyrl-RS" sz="2400" dirty="0" smtClean="0"/>
              <a:t>, садрже и остале липидне компоненте пре свега холестерола</a:t>
            </a:r>
          </a:p>
          <a:p>
            <a:r>
              <a:rPr lang="sr-Cyrl-RS" sz="2400" dirty="0" smtClean="0"/>
              <a:t>Садрже аполипопротеин </a:t>
            </a:r>
            <a:r>
              <a:rPr lang="en-US" sz="2400" dirty="0" smtClean="0"/>
              <a:t>B-100</a:t>
            </a:r>
          </a:p>
          <a:p>
            <a:r>
              <a:rPr lang="sr-Cyrl-CS" sz="2000" dirty="0" smtClean="0">
                <a:latin typeface="Arial" charset="0"/>
              </a:rPr>
              <a:t>Насцентне </a:t>
            </a:r>
            <a:r>
              <a:rPr lang="en-US" sz="2000" dirty="0" smtClean="0">
                <a:latin typeface="Arial" charset="0"/>
              </a:rPr>
              <a:t>VLDL</a:t>
            </a:r>
            <a:r>
              <a:rPr lang="sr-Cyrl-CS" sz="2000" dirty="0" smtClean="0">
                <a:latin typeface="Arial" charset="0"/>
              </a:rPr>
              <a:t> се излучују из јетре, у циркулацији преузимају од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</a:rPr>
              <a:t>HDL</a:t>
            </a:r>
            <a:r>
              <a:rPr lang="sr-Cyrl-CS" sz="2000" dirty="0" smtClean="0">
                <a:latin typeface="Arial" charset="0"/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  <a:latin typeface="Arial" charset="0"/>
              </a:rPr>
              <a:t>apoC-II </a:t>
            </a:r>
            <a:r>
              <a:rPr lang="sr-Cyrl-CS" sz="2000" dirty="0" smtClean="0">
                <a:solidFill>
                  <a:srgbClr val="FF0000"/>
                </a:solidFill>
                <a:latin typeface="Arial" charset="0"/>
              </a:rPr>
              <a:t>и</a:t>
            </a:r>
            <a:r>
              <a:rPr lang="sr-Latn-CS" sz="2000" dirty="0" smtClean="0">
                <a:solidFill>
                  <a:srgbClr val="FF0000"/>
                </a:solidFill>
                <a:latin typeface="Arial" charset="0"/>
              </a:rPr>
              <a:t> apoE</a:t>
            </a:r>
            <a:r>
              <a:rPr lang="sr-Cyrl-CS" sz="20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000" dirty="0" smtClean="0">
                <a:latin typeface="Arial" charset="0"/>
              </a:rPr>
              <a:t>чиме постају зрел</a:t>
            </a:r>
            <a:r>
              <a:rPr lang="en-US" sz="2000" dirty="0" smtClean="0">
                <a:latin typeface="Arial" charset="0"/>
              </a:rPr>
              <a:t>e</a:t>
            </a:r>
            <a:endParaRPr lang="en-US" sz="2000" dirty="0" smtClean="0"/>
          </a:p>
          <a:p>
            <a:endParaRPr lang="sr-Cyrl-RS" sz="20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r>
              <a:rPr lang="sr-Cyrl-RS" sz="4000" dirty="0" smtClean="0"/>
              <a:t/>
            </a:r>
            <a:br>
              <a:rPr lang="sr-Cyrl-RS" sz="4000" dirty="0" smtClean="0"/>
            </a:br>
            <a:r>
              <a:rPr lang="en-US" sz="4000" dirty="0" smtClean="0"/>
              <a:t>	</a:t>
            </a:r>
            <a:r>
              <a:rPr lang="sr-Cyrl-RS" sz="4000" dirty="0" smtClean="0"/>
              <a:t>Липопротеини врло мале густине (</a:t>
            </a:r>
            <a:r>
              <a:rPr lang="en-US" sz="4000" dirty="0" smtClean="0"/>
              <a:t>VLDL</a:t>
            </a:r>
            <a:r>
              <a:rPr lang="sr-Cyrl-RS" sz="4000" dirty="0" smtClean="0"/>
              <a:t>)</a:t>
            </a:r>
            <a:br>
              <a:rPr lang="sr-Cyrl-RS" sz="4000" dirty="0" smtClean="0"/>
            </a:br>
            <a:endParaRPr lang="en-US" sz="4000" dirty="0"/>
          </a:p>
        </p:txBody>
      </p:sp>
      <p:pic>
        <p:nvPicPr>
          <p:cNvPr id="4098" name="Picture 2" descr="D:\Users\Petar Canovic\Desktop\LDL-Molecu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419600"/>
            <a:ext cx="5022424" cy="236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87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Садрже углавном холестерол у виду естара холестерола</a:t>
            </a:r>
          </a:p>
          <a:p>
            <a:r>
              <a:rPr lang="sr-Cyrl-RS" dirty="0" smtClean="0"/>
              <a:t>Главна улога је </a:t>
            </a:r>
            <a:r>
              <a:rPr lang="sr-Cyrl-RS" dirty="0" smtClean="0">
                <a:solidFill>
                  <a:srgbClr val="FF0000"/>
                </a:solidFill>
              </a:rPr>
              <a:t>транспорт холестерола</a:t>
            </a:r>
          </a:p>
          <a:p>
            <a:r>
              <a:rPr lang="sr-Cyrl-RS" dirty="0" smtClean="0"/>
              <a:t>Садрже аполипопротеин В</a:t>
            </a:r>
            <a:r>
              <a:rPr lang="en-US" dirty="0" smtClean="0"/>
              <a:t>-100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/>
            <a:r>
              <a:rPr lang="sr-Cyrl-RS" sz="4000" dirty="0"/>
              <a:t>Л</a:t>
            </a:r>
            <a:r>
              <a:rPr lang="sr-Cyrl-RS" sz="4000" dirty="0" smtClean="0"/>
              <a:t>ипопротеини мале густине (</a:t>
            </a:r>
            <a:r>
              <a:rPr lang="en-US" sz="4000" dirty="0" smtClean="0"/>
              <a:t>LDL</a:t>
            </a:r>
            <a:r>
              <a:rPr lang="sr-Cyrl-RS" sz="4000" dirty="0" smtClean="0"/>
              <a:t>)</a:t>
            </a:r>
          </a:p>
        </p:txBody>
      </p:sp>
      <p:pic>
        <p:nvPicPr>
          <p:cNvPr id="5122" name="Picture 2" descr="D:\Users\Petar Canovic\Desktop\AAAAAAAAAAAA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14800"/>
            <a:ext cx="6934200" cy="25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687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Садрже 50% аполипопротеина и има највећу густину</a:t>
            </a:r>
          </a:p>
          <a:p>
            <a:r>
              <a:rPr lang="sr-Cyrl-RS" sz="2400" dirty="0" smtClean="0"/>
              <a:t>Од липидних компоненти садржи холестерол (20%), фосфолипиде (30%) и триацилглицероле (2</a:t>
            </a:r>
            <a:r>
              <a:rPr lang="en-US" sz="2400" dirty="0" smtClean="0"/>
              <a:t>-5%</a:t>
            </a:r>
            <a:r>
              <a:rPr lang="sr-Cyrl-RS" sz="2400" dirty="0" smtClean="0"/>
              <a:t>)</a:t>
            </a:r>
          </a:p>
          <a:p>
            <a:r>
              <a:rPr lang="sr-Cyrl-RS" sz="2400" dirty="0" smtClean="0"/>
              <a:t>Главна улога је </a:t>
            </a:r>
            <a:r>
              <a:rPr lang="sr-Cyrl-RS" sz="2400" dirty="0" smtClean="0">
                <a:solidFill>
                  <a:srgbClr val="FF0000"/>
                </a:solidFill>
              </a:rPr>
              <a:t>протективна</a:t>
            </a:r>
            <a:r>
              <a:rPr lang="sr-Cyrl-RS" sz="2400" dirty="0" smtClean="0"/>
              <a:t> јер он уклања холестрол који је атероген из периферног ткива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r>
              <a:rPr lang="sr-Cyrl-RS" sz="4000" dirty="0" smtClean="0"/>
              <a:t/>
            </a:r>
            <a:br>
              <a:rPr lang="sr-Cyrl-RS" sz="4000" dirty="0" smtClean="0"/>
            </a:br>
            <a:r>
              <a:rPr lang="en-US" sz="4000" dirty="0" smtClean="0"/>
              <a:t>	</a:t>
            </a:r>
            <a:r>
              <a:rPr lang="sr-Cyrl-RS" sz="4000" dirty="0"/>
              <a:t>Л</a:t>
            </a:r>
            <a:r>
              <a:rPr lang="sr-Cyrl-RS" sz="4000" dirty="0" smtClean="0"/>
              <a:t>ипопротеини велике густине (</a:t>
            </a:r>
            <a:r>
              <a:rPr lang="en-US" sz="4000" dirty="0" smtClean="0"/>
              <a:t>HDL</a:t>
            </a:r>
            <a:r>
              <a:rPr lang="sr-Cyrl-RS" sz="4000" dirty="0" smtClean="0"/>
              <a:t>)</a:t>
            </a:r>
            <a:br>
              <a:rPr lang="sr-Cyrl-RS" sz="4000" dirty="0" smtClean="0"/>
            </a:br>
            <a:endParaRPr lang="en-US" sz="4000" dirty="0"/>
          </a:p>
        </p:txBody>
      </p:sp>
      <p:pic>
        <p:nvPicPr>
          <p:cNvPr id="6146" name="Picture 2" descr="D:\Users\Petar Canovic\Desktop\HD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4381500" cy="286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26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Имају троструку улогу</a:t>
            </a:r>
            <a:r>
              <a:rPr lang="en-US" sz="2000" dirty="0" smtClean="0"/>
              <a:t>:</a:t>
            </a:r>
            <a:endParaRPr lang="sr-Cyrl-R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sr-Cyrl-RS" sz="2000" dirty="0" smtClean="0">
                <a:solidFill>
                  <a:srgbClr val="FF0000"/>
                </a:solidFill>
              </a:rPr>
              <a:t>транспортну</a:t>
            </a:r>
            <a:r>
              <a:rPr lang="sr-Cyrl-RS" sz="2000" dirty="0" smtClean="0"/>
              <a:t> улогу</a:t>
            </a:r>
            <a:r>
              <a:rPr lang="en-US" sz="2000" dirty="0" smtClean="0"/>
              <a:t>-</a:t>
            </a:r>
            <a:r>
              <a:rPr lang="sr-Cyrl-RS" sz="2000" dirty="0" smtClean="0"/>
              <a:t>омогућавају транспорт липидних компоненти између појединих ткива у организму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000" dirty="0"/>
              <a:t>о</a:t>
            </a:r>
            <a:r>
              <a:rPr lang="sr-Cyrl-RS" sz="2000" dirty="0" smtClean="0"/>
              <a:t>могућавају везивање липопротеинских честица за одговарајуће рецепторе, </a:t>
            </a:r>
            <a:r>
              <a:rPr lang="sr-Cyrl-RS" sz="2000" dirty="0" smtClean="0">
                <a:solidFill>
                  <a:srgbClr val="FF0000"/>
                </a:solidFill>
              </a:rPr>
              <a:t>служе као лиганди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000" dirty="0">
                <a:solidFill>
                  <a:srgbClr val="FF0000"/>
                </a:solidFill>
              </a:rPr>
              <a:t>с</a:t>
            </a:r>
            <a:r>
              <a:rPr lang="sr-Cyrl-RS" sz="2000" dirty="0" smtClean="0">
                <a:solidFill>
                  <a:srgbClr val="FF0000"/>
                </a:solidFill>
              </a:rPr>
              <a:t>луже као ефектори </a:t>
            </a:r>
            <a:r>
              <a:rPr lang="sr-Cyrl-RS" sz="2000" dirty="0" smtClean="0"/>
              <a:t>ензима који учествују у метаболизму липопротеина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/>
            <a:r>
              <a:rPr lang="sr-Cyrl-RS" sz="4000" dirty="0" smtClean="0"/>
              <a:t>АПОЛИПОПРОТЕИНИ</a:t>
            </a:r>
          </a:p>
        </p:txBody>
      </p:sp>
      <p:pic>
        <p:nvPicPr>
          <p:cNvPr id="7170" name="Picture 2" descr="D:\Users\Petar Canovic\Desktop\8TT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62400"/>
            <a:ext cx="88392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91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/>
            <a:r>
              <a:rPr lang="sr-Cyrl-RS" sz="4000" dirty="0" smtClean="0"/>
              <a:t>Метаболизам липопротеина</a:t>
            </a:r>
          </a:p>
        </p:txBody>
      </p:sp>
      <p:pic>
        <p:nvPicPr>
          <p:cNvPr id="8195" name="Picture 3" descr="D:\Users\Petar Canovic\Desktop\image05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9248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92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Највећи енергетски депо у организму</a:t>
            </a:r>
          </a:p>
          <a:p>
            <a:pPr marL="514350" indent="-514350">
              <a:buAutoNum type="arabicPeriod"/>
            </a:pPr>
            <a:endParaRPr lang="sr-Cyrl-R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dirty="0" smtClean="0"/>
              <a:t>2. </a:t>
            </a:r>
            <a:r>
              <a:rPr lang="sr-Cyrl-RS" dirty="0" smtClean="0">
                <a:solidFill>
                  <a:srgbClr val="FF0000"/>
                </a:solidFill>
              </a:rPr>
              <a:t>Структурни елементи ћелијске мебране </a:t>
            </a:r>
            <a:r>
              <a:rPr lang="sr-Cyrl-RS" dirty="0" smtClean="0"/>
              <a:t>(фосфолипиди, гликолипиди,холестерол)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3. </a:t>
            </a:r>
            <a:r>
              <a:rPr lang="sr-Cyrl-RS" dirty="0" smtClean="0">
                <a:solidFill>
                  <a:srgbClr val="FF0000"/>
                </a:solidFill>
              </a:rPr>
              <a:t>Специјалне функције </a:t>
            </a:r>
            <a:r>
              <a:rPr lang="sr-Cyrl-RS" dirty="0" smtClean="0"/>
              <a:t>(стероидни хормони, простагландини, витамини А, Д, Е и К)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297873"/>
            <a:ext cx="76962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Улога липида у организму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627330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Егзогена фаза </a:t>
            </a:r>
            <a:r>
              <a:rPr lang="sr-Cyrl-RS" dirty="0" smtClean="0"/>
              <a:t>започиње у ентероцитима стварањем хиломикрона из липидних компоненти и аполипопротеина</a:t>
            </a:r>
          </a:p>
          <a:p>
            <a:r>
              <a:rPr lang="sr-Cyrl-RS" dirty="0" smtClean="0"/>
              <a:t>Хиломикрони се састоје највећим делом 90% од триацилглицерола, секретују се у лимфу и улазе у плазму кроз торакални крвни суд</a:t>
            </a:r>
          </a:p>
          <a:p>
            <a:r>
              <a:rPr lang="sr-Cyrl-RS" dirty="0" smtClean="0"/>
              <a:t>Нормално се налазе у плазми у постпрандијалном стању само</a:t>
            </a:r>
          </a:p>
          <a:p>
            <a:r>
              <a:rPr lang="sr-Cyrl-RS" dirty="0" smtClean="0"/>
              <a:t>Садрже </a:t>
            </a:r>
            <a:r>
              <a:rPr lang="sr-Cyrl-RS" dirty="0" smtClean="0">
                <a:solidFill>
                  <a:srgbClr val="FF0000"/>
                </a:solidFill>
              </a:rPr>
              <a:t>апо </a:t>
            </a:r>
            <a:r>
              <a:rPr lang="en-US" dirty="0" smtClean="0">
                <a:solidFill>
                  <a:srgbClr val="FF0000"/>
                </a:solidFill>
              </a:rPr>
              <a:t>B-48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који је </a:t>
            </a:r>
            <a:r>
              <a:rPr lang="en-US" dirty="0" smtClean="0"/>
              <a:t>N-</a:t>
            </a:r>
            <a:r>
              <a:rPr lang="sr-Cyrl-RS" dirty="0" smtClean="0"/>
              <a:t>терминална половина </a:t>
            </a:r>
            <a:r>
              <a:rPr lang="en-US" dirty="0" smtClean="0"/>
              <a:t>B-</a:t>
            </a:r>
            <a:r>
              <a:rPr lang="sr-Cyrl-RS" dirty="0" smtClean="0"/>
              <a:t>100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Егзогена фаза метаболизма липопротеина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2228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Липопротеинска липаза (ЛПЛ) </a:t>
            </a:r>
            <a:r>
              <a:rPr lang="sr-Cyrl-RS" dirty="0" smtClean="0"/>
              <a:t>хидролизује триацилглицероле хиломикрона на глицерол и слободне масне киселине, које затим преузимају ћелије 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Апо</a:t>
            </a:r>
            <a:r>
              <a:rPr lang="en-US" dirty="0" smtClean="0">
                <a:solidFill>
                  <a:srgbClr val="FF0000"/>
                </a:solidFill>
              </a:rPr>
              <a:t>-C2 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активира липопротеинску липазу</a:t>
            </a:r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Егзогена фаза метаболизма липопротеина</a:t>
            </a:r>
          </a:p>
        </p:txBody>
      </p:sp>
      <p:pic>
        <p:nvPicPr>
          <p:cNvPr id="9218" name="Picture 2" descr="D:\Users\Petar Canovic\Desktop\Chylomicrons+M+u+HDL+s+c+l+e+Adipose+Lipoprotein+Lipa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03486"/>
            <a:ext cx="7315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56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Након тога хиломикрони се трансформишу у </a:t>
            </a:r>
            <a:r>
              <a:rPr lang="sr-Cyrl-RS" dirty="0" smtClean="0">
                <a:solidFill>
                  <a:srgbClr val="FF0000"/>
                </a:solidFill>
              </a:rPr>
              <a:t>хиломикрон ремнант честице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Апо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sr-Cyrl-RS" dirty="0" smtClean="0">
                <a:solidFill>
                  <a:srgbClr val="FF0000"/>
                </a:solidFill>
              </a:rPr>
              <a:t>Е</a:t>
            </a:r>
            <a:r>
              <a:rPr lang="sr-Cyrl-RS" dirty="0" smtClean="0"/>
              <a:t> води остатке хиломикрона према јетри</a:t>
            </a:r>
          </a:p>
          <a:p>
            <a:r>
              <a:rPr lang="sr-Cyrl-RS" dirty="0" smtClean="0"/>
              <a:t>Везивањем остатака хиломикрона за одговарајуће </a:t>
            </a:r>
            <a:r>
              <a:rPr lang="sr-Cyrl-RS" dirty="0" smtClean="0">
                <a:solidFill>
                  <a:srgbClr val="FF0000"/>
                </a:solidFill>
              </a:rPr>
              <a:t>рецепторе у хепатоцитима </a:t>
            </a:r>
            <a:r>
              <a:rPr lang="sr-Cyrl-RS" dirty="0" smtClean="0"/>
              <a:t>и њиховом разградњом у истим завршава се егзогена фаза метаболизма липопротеина</a:t>
            </a:r>
          </a:p>
          <a:p>
            <a:r>
              <a:rPr lang="sr-Cyrl-RS" dirty="0" smtClean="0"/>
              <a:t>Егзогени метаболизам одговара метаболизму хиломикрона и траје 4</a:t>
            </a:r>
            <a:r>
              <a:rPr lang="en-US" dirty="0" smtClean="0"/>
              <a:t>-6</a:t>
            </a:r>
            <a:r>
              <a:rPr lang="sr-Cyrl-RS" dirty="0" smtClean="0"/>
              <a:t> сати.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Егзогена фаза метаболизма липопротеина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4554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/>
              <a:t>Ендогена фаза започиње стварањем </a:t>
            </a:r>
            <a:r>
              <a:rPr lang="en-US" sz="2000" dirty="0" smtClean="0">
                <a:solidFill>
                  <a:srgbClr val="FF0000"/>
                </a:solidFill>
              </a:rPr>
              <a:t>VLDL </a:t>
            </a:r>
            <a:r>
              <a:rPr lang="sr-Cyrl-RS" sz="2000" dirty="0" smtClean="0">
                <a:solidFill>
                  <a:srgbClr val="FF0000"/>
                </a:solidFill>
              </a:rPr>
              <a:t>честица </a:t>
            </a:r>
            <a:r>
              <a:rPr lang="sr-Cyrl-RS" sz="2000" dirty="0" smtClean="0"/>
              <a:t>у хепатоцитима јетре</a:t>
            </a:r>
          </a:p>
          <a:p>
            <a:r>
              <a:rPr lang="en-US" sz="2000" dirty="0" smtClean="0"/>
              <a:t>VLDL </a:t>
            </a:r>
            <a:r>
              <a:rPr lang="sr-Cyrl-RS" sz="2000" dirty="0" smtClean="0"/>
              <a:t>честице настају у јетри из </a:t>
            </a:r>
            <a:r>
              <a:rPr lang="sr-Cyrl-RS" sz="2000" dirty="0" smtClean="0">
                <a:solidFill>
                  <a:srgbClr val="FF0000"/>
                </a:solidFill>
              </a:rPr>
              <a:t>ендогено синтетисаних</a:t>
            </a:r>
            <a:r>
              <a:rPr lang="sr-Cyrl-RS" sz="2000" dirty="0" smtClean="0"/>
              <a:t> триацилглицерола, естара холестерола и аполипопротеина</a:t>
            </a:r>
          </a:p>
          <a:p>
            <a:r>
              <a:rPr lang="en-US" sz="2000" dirty="0" smtClean="0"/>
              <a:t>VLDL </a:t>
            </a:r>
            <a:r>
              <a:rPr lang="sr-Cyrl-RS" sz="2000" dirty="0" smtClean="0"/>
              <a:t>честица обогаћена </a:t>
            </a:r>
            <a:r>
              <a:rPr lang="sr-Cyrl-RS" sz="2000" dirty="0" smtClean="0">
                <a:solidFill>
                  <a:srgbClr val="FF0000"/>
                </a:solidFill>
              </a:rPr>
              <a:t>аполипопротеинима </a:t>
            </a:r>
            <a:r>
              <a:rPr lang="en-US" sz="2000" dirty="0" smtClean="0">
                <a:solidFill>
                  <a:srgbClr val="FF0000"/>
                </a:solidFill>
              </a:rPr>
              <a:t>C </a:t>
            </a:r>
            <a:r>
              <a:rPr lang="sr-Cyrl-RS" sz="2000" dirty="0" smtClean="0">
                <a:solidFill>
                  <a:srgbClr val="FF0000"/>
                </a:solidFill>
              </a:rPr>
              <a:t>и</a:t>
            </a:r>
            <a:r>
              <a:rPr lang="en-US" sz="2000" dirty="0" smtClean="0">
                <a:solidFill>
                  <a:srgbClr val="FF0000"/>
                </a:solidFill>
              </a:rPr>
              <a:t> E</a:t>
            </a:r>
            <a:r>
              <a:rPr lang="sr-Cyrl-RS" sz="2000" dirty="0" smtClean="0">
                <a:solidFill>
                  <a:srgbClr val="FF0000"/>
                </a:solidFill>
              </a:rPr>
              <a:t> </a:t>
            </a:r>
            <a:r>
              <a:rPr lang="sr-Cyrl-RS" sz="2000" dirty="0" smtClean="0"/>
              <a:t>подлеже хидорлизи помоћу липопротеинске липазе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Ендогена фаза метаболизма липопротеина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37540"/>
            <a:ext cx="6172200" cy="322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650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Ендогена фаза метаболизма липопротеина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По даљој аналогији са хиломикронима триацилглицероли хидролизују, ослобађају се слободне масне киселине и настају мање честице које се означавају као </a:t>
            </a:r>
            <a:r>
              <a:rPr lang="sr-Cyrl-RS" dirty="0" smtClean="0">
                <a:solidFill>
                  <a:srgbClr val="FF0000"/>
                </a:solidFill>
              </a:rPr>
              <a:t>ремнанти </a:t>
            </a:r>
            <a:r>
              <a:rPr lang="en-US" dirty="0" smtClean="0">
                <a:solidFill>
                  <a:srgbClr val="FF0000"/>
                </a:solidFill>
              </a:rPr>
              <a:t>VLDL-a</a:t>
            </a:r>
          </a:p>
          <a:p>
            <a:r>
              <a:rPr lang="en-US" dirty="0" smtClean="0"/>
              <a:t>VLDL </a:t>
            </a:r>
            <a:r>
              <a:rPr lang="sr-Cyrl-RS" dirty="0" smtClean="0"/>
              <a:t>ремнант честице могу бити преузети од стране јетре или да остану у плазми даље се хидролизују и граде </a:t>
            </a:r>
            <a:r>
              <a:rPr lang="en-US" dirty="0" smtClean="0">
                <a:solidFill>
                  <a:srgbClr val="FF0000"/>
                </a:solidFill>
              </a:rPr>
              <a:t>IDL </a:t>
            </a:r>
            <a:r>
              <a:rPr lang="sr-Cyrl-RS" dirty="0" smtClean="0">
                <a:solidFill>
                  <a:srgbClr val="FF0000"/>
                </a:solidFill>
              </a:rPr>
              <a:t>и </a:t>
            </a:r>
            <a:r>
              <a:rPr lang="en-US" dirty="0" smtClean="0">
                <a:solidFill>
                  <a:srgbClr val="FF0000"/>
                </a:solidFill>
              </a:rPr>
              <a:t>LDL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848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IDL </a:t>
            </a:r>
            <a:r>
              <a:rPr lang="sr-Cyrl-RS" dirty="0" smtClean="0"/>
              <a:t>честица садржи два аполипопротеина Е и В</a:t>
            </a:r>
            <a:r>
              <a:rPr lang="en-US" dirty="0" smtClean="0"/>
              <a:t>-100</a:t>
            </a:r>
            <a:endParaRPr lang="sr-Cyrl-RS" dirty="0" smtClean="0"/>
          </a:p>
          <a:p>
            <a:r>
              <a:rPr lang="sr-Cyrl-RS" dirty="0" smtClean="0"/>
              <a:t>Може да се веже за </a:t>
            </a:r>
            <a:r>
              <a:rPr lang="en-US" dirty="0" smtClean="0"/>
              <a:t>LDL </a:t>
            </a:r>
            <a:r>
              <a:rPr lang="sr-Cyrl-RS" dirty="0" smtClean="0"/>
              <a:t>рецепторе или трансформише у </a:t>
            </a:r>
            <a:r>
              <a:rPr lang="en-US" dirty="0" smtClean="0"/>
              <a:t>LDL</a:t>
            </a:r>
            <a:endParaRPr lang="sr-Cyrl-RS" dirty="0" smtClean="0"/>
          </a:p>
          <a:p>
            <a:r>
              <a:rPr lang="sr-Cyrl-RS" dirty="0" smtClean="0"/>
              <a:t>Испитивања су показала да су </a:t>
            </a:r>
            <a:r>
              <a:rPr lang="en-US" dirty="0"/>
              <a:t>I</a:t>
            </a:r>
            <a:r>
              <a:rPr lang="en-US" dirty="0" smtClean="0"/>
              <a:t>DL</a:t>
            </a:r>
            <a:r>
              <a:rPr lang="sr-Cyrl-RS" dirty="0" smtClean="0"/>
              <a:t> честице</a:t>
            </a:r>
            <a:r>
              <a:rPr lang="en-US" dirty="0" smtClean="0"/>
              <a:t> </a:t>
            </a:r>
            <a:r>
              <a:rPr lang="sr-Cyrl-RS" dirty="0" smtClean="0">
                <a:solidFill>
                  <a:srgbClr val="FF0000"/>
                </a:solidFill>
              </a:rPr>
              <a:t>атерогене</a:t>
            </a:r>
            <a:r>
              <a:rPr lang="sr-Cyrl-RS" dirty="0" smtClean="0"/>
              <a:t> и да повешено присуство ових честица у плазми доводи до стварања пенастих ћелија</a:t>
            </a:r>
            <a:endParaRPr lang="sr-Cyrl-R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Метаболизам </a:t>
            </a:r>
            <a:r>
              <a:rPr lang="en-US" sz="4000" dirty="0" smtClean="0"/>
              <a:t>IDL </a:t>
            </a:r>
            <a:r>
              <a:rPr lang="sr-Cyrl-RS" sz="4000" dirty="0" smtClean="0"/>
              <a:t>честица </a:t>
            </a:r>
          </a:p>
        </p:txBody>
      </p:sp>
    </p:spTree>
    <p:extLst>
      <p:ext uri="{BB962C8B-B14F-4D97-AF65-F5344CB8AC3E}">
        <p14:creationId xmlns:p14="http://schemas.microsoft.com/office/powerpoint/2010/main" xmlns="" val="16337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LDL</a:t>
            </a:r>
            <a:r>
              <a:rPr lang="en-US" dirty="0"/>
              <a:t> </a:t>
            </a:r>
            <a:r>
              <a:rPr lang="sr-Cyrl-RS" dirty="0" smtClean="0"/>
              <a:t>честица је глвавни носилац </a:t>
            </a:r>
            <a:r>
              <a:rPr lang="sr-Cyrl-RS" dirty="0" smtClean="0">
                <a:solidFill>
                  <a:srgbClr val="FF0000"/>
                </a:solidFill>
              </a:rPr>
              <a:t>холестерола </a:t>
            </a:r>
            <a:r>
              <a:rPr lang="sr-Cyrl-RS" dirty="0" smtClean="0"/>
              <a:t>у плазми</a:t>
            </a:r>
          </a:p>
          <a:p>
            <a:r>
              <a:rPr lang="sr-Cyrl-RS" dirty="0" smtClean="0"/>
              <a:t>Садржи незнатне количине триацилглицерола и слободног холестерола, док естри холестерола представљају главну компоненту ове честице</a:t>
            </a:r>
          </a:p>
          <a:p>
            <a:r>
              <a:rPr lang="sr-Cyrl-RS" dirty="0" smtClean="0"/>
              <a:t>Пошто се 90% плазматског апо </a:t>
            </a:r>
            <a:r>
              <a:rPr lang="en-US" dirty="0" smtClean="0"/>
              <a:t>B-100 </a:t>
            </a:r>
            <a:r>
              <a:rPr lang="sr-Cyrl-RS" dirty="0" smtClean="0"/>
              <a:t>налази у </a:t>
            </a:r>
            <a:r>
              <a:rPr lang="en-US" dirty="0" smtClean="0"/>
              <a:t>LDL-</a:t>
            </a:r>
            <a:r>
              <a:rPr lang="sr-Cyrl-RS" dirty="0" smtClean="0"/>
              <a:t>у, повећана концентрација </a:t>
            </a:r>
            <a:r>
              <a:rPr lang="sr-Cyrl-RS" dirty="0"/>
              <a:t>апо </a:t>
            </a:r>
            <a:r>
              <a:rPr lang="en-US" dirty="0"/>
              <a:t>B-100 </a:t>
            </a:r>
            <a:r>
              <a:rPr lang="sr-Cyrl-RS" dirty="0" smtClean="0"/>
              <a:t>је сигнал за повећан број </a:t>
            </a:r>
            <a:r>
              <a:rPr lang="en-US" dirty="0" smtClean="0"/>
              <a:t>LDL</a:t>
            </a:r>
            <a:r>
              <a:rPr lang="sr-Cyrl-RS" dirty="0" smtClean="0"/>
              <a:t> честица</a:t>
            </a:r>
          </a:p>
          <a:p>
            <a:r>
              <a:rPr lang="sr-Cyrl-RS" dirty="0" smtClean="0"/>
              <a:t>Сматра се да је </a:t>
            </a:r>
            <a:r>
              <a:rPr lang="sr-Cyrl-RS" dirty="0" smtClean="0">
                <a:solidFill>
                  <a:srgbClr val="FF0000"/>
                </a:solidFill>
              </a:rPr>
              <a:t>повећана концентрација </a:t>
            </a:r>
            <a:r>
              <a:rPr lang="sr-Cyrl-RS" dirty="0">
                <a:solidFill>
                  <a:srgbClr val="FF0000"/>
                </a:solidFill>
              </a:rPr>
              <a:t>апо </a:t>
            </a:r>
            <a:r>
              <a:rPr lang="en-US" dirty="0">
                <a:solidFill>
                  <a:srgbClr val="FF0000"/>
                </a:solidFill>
              </a:rPr>
              <a:t>B-100 </a:t>
            </a:r>
            <a:r>
              <a:rPr lang="sr-Cyrl-RS" dirty="0" smtClean="0"/>
              <a:t>најбољи маркер повећаног ризика за развој атеросклерозе као и повећаног ризика коронарне болести и инфаркта миокарда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Метаболизам </a:t>
            </a:r>
            <a:r>
              <a:rPr lang="en-US" sz="4000" dirty="0" smtClean="0"/>
              <a:t>LDL </a:t>
            </a:r>
            <a:r>
              <a:rPr lang="sr-Cyrl-RS" sz="4000" dirty="0" smtClean="0"/>
              <a:t>честица </a:t>
            </a:r>
          </a:p>
        </p:txBody>
      </p:sp>
    </p:spTree>
    <p:extLst>
      <p:ext uri="{BB962C8B-B14F-4D97-AF65-F5344CB8AC3E}">
        <p14:creationId xmlns:p14="http://schemas.microsoft.com/office/powerpoint/2010/main" xmlns="" val="10433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Метаболизам </a:t>
            </a:r>
            <a:r>
              <a:rPr lang="en-US" dirty="0" smtClean="0"/>
              <a:t>LDL-a</a:t>
            </a:r>
            <a:r>
              <a:rPr lang="sr-Cyrl-RS" dirty="0" smtClean="0"/>
              <a:t> се одвија највећим делом у </a:t>
            </a:r>
            <a:r>
              <a:rPr lang="sr-Cyrl-RS" dirty="0" smtClean="0">
                <a:solidFill>
                  <a:srgbClr val="FF0000"/>
                </a:solidFill>
              </a:rPr>
              <a:t>јетри </a:t>
            </a:r>
            <a:r>
              <a:rPr lang="sr-Cyrl-RS" dirty="0" smtClean="0"/>
              <a:t>везивањем за </a:t>
            </a:r>
            <a:r>
              <a:rPr lang="en-US" dirty="0"/>
              <a:t>LDL</a:t>
            </a:r>
            <a:r>
              <a:rPr lang="sr-Cyrl-RS" dirty="0"/>
              <a:t> </a:t>
            </a:r>
            <a:r>
              <a:rPr lang="sr-Cyrl-RS" dirty="0" smtClean="0"/>
              <a:t>рецепторе</a:t>
            </a:r>
          </a:p>
          <a:p>
            <a:r>
              <a:rPr lang="sr-Cyrl-RS" dirty="0" smtClean="0"/>
              <a:t>Ослобођени холестерол се метаболише у жучне киселине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Други метаболички пут </a:t>
            </a:r>
            <a:r>
              <a:rPr lang="sr-Cyrl-RS" dirty="0" smtClean="0"/>
              <a:t>је рецепторски који се одвија у периферним ткивима мишићног и адипозног ткива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Трећи метаболички пут </a:t>
            </a:r>
            <a:r>
              <a:rPr lang="sr-Cyrl-RS" dirty="0" smtClean="0"/>
              <a:t>је алтернативни пут који се одвија у макрофагима ретикулоендотелног система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Метаболизам </a:t>
            </a:r>
            <a:r>
              <a:rPr lang="en-US" sz="4000" dirty="0" smtClean="0"/>
              <a:t>LDL </a:t>
            </a:r>
            <a:r>
              <a:rPr lang="sr-Cyrl-RS" sz="4000" dirty="0" smtClean="0"/>
              <a:t>честица путем </a:t>
            </a:r>
            <a:r>
              <a:rPr lang="en-US" sz="4000" dirty="0" smtClean="0"/>
              <a:t>LDL</a:t>
            </a:r>
            <a:r>
              <a:rPr lang="sr-Cyrl-RS" sz="4000" dirty="0" smtClean="0"/>
              <a:t> рецептора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19020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 smtClean="0"/>
              <a:t>Дискоидалне </a:t>
            </a:r>
            <a:r>
              <a:rPr lang="sr-Cyrl-RS" sz="2000" dirty="0"/>
              <a:t>насцентне честице </a:t>
            </a:r>
            <a:r>
              <a:rPr lang="en-US" sz="2000" dirty="0"/>
              <a:t>HDL </a:t>
            </a:r>
            <a:r>
              <a:rPr lang="sr-Cyrl-RS" sz="2000" dirty="0"/>
              <a:t>преузимају фосфолипиде и холестерол од ћелија које оивичавају крвне судове и при томе долази до: </a:t>
            </a:r>
            <a:endParaRPr lang="en-US" sz="2000" dirty="0" smtClean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endParaRPr lang="sr-Cyrl-RS" sz="2000" dirty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 smtClean="0"/>
              <a:t>естерификације </a:t>
            </a:r>
            <a:r>
              <a:rPr lang="sr-Cyrl-RS" sz="2000" dirty="0"/>
              <a:t>преузетог </a:t>
            </a:r>
            <a:r>
              <a:rPr lang="sr-Cyrl-RS" sz="2000" dirty="0" smtClean="0"/>
              <a:t>холестерола</a:t>
            </a:r>
            <a:endParaRPr lang="en-US" sz="2000" dirty="0" smtClean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endParaRPr lang="sr-Cyrl-RS" sz="2000" dirty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/>
              <a:t>попуњавања централне шупљине насцентног  </a:t>
            </a:r>
            <a:r>
              <a:rPr lang="en-US" sz="2000" dirty="0"/>
              <a:t>HDL</a:t>
            </a:r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/>
              <a:t>дискоидна честица насцентног  </a:t>
            </a:r>
            <a:r>
              <a:rPr lang="en-US" sz="2000" dirty="0"/>
              <a:t>HDL </a:t>
            </a:r>
            <a:r>
              <a:rPr lang="sr-Cyrl-RS" sz="2000" dirty="0"/>
              <a:t>мења облик и постаје лоптаста – “зрели” </a:t>
            </a:r>
            <a:r>
              <a:rPr lang="en-US" sz="2000" dirty="0" smtClean="0"/>
              <a:t>HDL</a:t>
            </a:r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/>
              <a:t>Честице </a:t>
            </a:r>
            <a:r>
              <a:rPr lang="en-US" sz="2000" dirty="0"/>
              <a:t>HDL </a:t>
            </a:r>
            <a:r>
              <a:rPr lang="sr-Cyrl-RS" sz="2000" dirty="0"/>
              <a:t>преузимају холестерол из спољашњег слоја мембране ћелија, али ако се он не модификује унутар </a:t>
            </a:r>
            <a:r>
              <a:rPr lang="en-US" sz="2000" dirty="0"/>
              <a:t>HDL </a:t>
            </a:r>
            <a:r>
              <a:rPr lang="sr-Cyrl-RS" sz="2000" dirty="0"/>
              <a:t>честице, холестерол се враћа назад у ћелије</a:t>
            </a:r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r>
              <a:rPr lang="sr-Cyrl-RS" sz="2000" dirty="0" smtClean="0"/>
              <a:t>Дејством </a:t>
            </a:r>
            <a:r>
              <a:rPr lang="sr-Cyrl-RS" sz="2000" dirty="0"/>
              <a:t>лецитин-холестерол-ацил трансфразе, </a:t>
            </a:r>
            <a:r>
              <a:rPr lang="en-US" sz="2000" dirty="0"/>
              <a:t>LCAT, </a:t>
            </a:r>
            <a:r>
              <a:rPr lang="sr-Cyrl-RS" sz="2000" dirty="0"/>
              <a:t>функционалног ензима плазме, ДОЛАЗИ ДО ЕСТЕРИФИКАЦИЈЕ ХОЛЕСТЕРОЛА што онемогућава његово враћање у ћелије</a:t>
            </a:r>
          </a:p>
          <a:p>
            <a:pPr marL="0" indent="0">
              <a:lnSpc>
                <a:spcPct val="80000"/>
              </a:lnSpc>
              <a:buClr>
                <a:schemeClr val="hlink"/>
              </a:buClr>
              <a:buSzPct val="70000"/>
              <a:buNone/>
            </a:pP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Метаболизам </a:t>
            </a:r>
            <a:r>
              <a:rPr lang="en-US" sz="4000" dirty="0"/>
              <a:t>H</a:t>
            </a:r>
            <a:r>
              <a:rPr lang="en-US" sz="4000" dirty="0" smtClean="0"/>
              <a:t>DL </a:t>
            </a:r>
            <a:r>
              <a:rPr lang="sr-Cyrl-RS" sz="4000" dirty="0" smtClean="0"/>
              <a:t>честица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6002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endParaRPr 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80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Атеросклероза и метаболизам липопротеина</a:t>
            </a:r>
          </a:p>
        </p:txBody>
      </p:sp>
      <p:pic>
        <p:nvPicPr>
          <p:cNvPr id="1026" name="Picture 2" descr="D:\Users\Petar Canovic\Desktop\atherosclero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315199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10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Нормална исхрана подразумева следећи процентуални унос хранљивих материја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40%</a:t>
            </a:r>
            <a:r>
              <a:rPr lang="sr-Cyrl-RS" dirty="0" smtClean="0">
                <a:solidFill>
                  <a:srgbClr val="FF0000"/>
                </a:solidFill>
              </a:rPr>
              <a:t> масти</a:t>
            </a:r>
            <a:r>
              <a:rPr lang="sr-Cyrl-RS" dirty="0" smtClean="0"/>
              <a:t>, 48% угљених хидрата и 12% протеина</a:t>
            </a:r>
          </a:p>
          <a:p>
            <a:r>
              <a:rPr lang="sr-Cyrl-RS" dirty="0" smtClean="0"/>
              <a:t>Просечни унос масти је </a:t>
            </a:r>
            <a:r>
              <a:rPr lang="sr-Cyrl-RS" dirty="0" smtClean="0">
                <a:solidFill>
                  <a:srgbClr val="FF0000"/>
                </a:solidFill>
              </a:rPr>
              <a:t>50</a:t>
            </a:r>
            <a:r>
              <a:rPr lang="en-US" dirty="0" smtClean="0">
                <a:solidFill>
                  <a:srgbClr val="FF0000"/>
                </a:solidFill>
              </a:rPr>
              <a:t>-100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g </a:t>
            </a:r>
            <a:r>
              <a:rPr lang="sr-Cyrl-RS" dirty="0" smtClean="0"/>
              <a:t>дневно</a:t>
            </a:r>
          </a:p>
          <a:p>
            <a:r>
              <a:rPr lang="sr-Cyrl-RS" dirty="0" smtClean="0"/>
              <a:t>Липиди унети храном су највећим делом триацилглицероли (98</a:t>
            </a:r>
            <a:r>
              <a:rPr lang="en-US" dirty="0" smtClean="0"/>
              <a:t>-99%</a:t>
            </a:r>
            <a:r>
              <a:rPr lang="sr-Cyrl-RS" dirty="0" smtClean="0"/>
              <a:t>)</a:t>
            </a:r>
            <a:endParaRPr lang="en-US" dirty="0" smtClean="0"/>
          </a:p>
          <a:p>
            <a:r>
              <a:rPr lang="sr-Cyrl-RS" dirty="0" smtClean="0"/>
              <a:t>Путем хране уносе се и </a:t>
            </a:r>
            <a:r>
              <a:rPr lang="sr-Cyrl-RS" dirty="0" smtClean="0">
                <a:solidFill>
                  <a:srgbClr val="FF0000"/>
                </a:solidFill>
              </a:rPr>
              <a:t>есенцијалне масне киселине </a:t>
            </a:r>
            <a:r>
              <a:rPr lang="sr-Cyrl-RS" dirty="0" smtClean="0"/>
              <a:t>(линолна, линоленска и арахидонска)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Састав липида у исхрани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1682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>
                <a:solidFill>
                  <a:srgbClr val="FF0000"/>
                </a:solidFill>
              </a:rPr>
              <a:t>Атеросклероза</a:t>
            </a:r>
            <a:r>
              <a:rPr lang="sr-Cyrl-RS" sz="2400" dirty="0" smtClean="0"/>
              <a:t> је дуготрајан, хронични патофизиолошки процес који се одвија у зидовима крвних судова и доводи до таложења холестерола и стварања плака</a:t>
            </a:r>
          </a:p>
          <a:p>
            <a:r>
              <a:rPr lang="sr-Cyrl-RS" sz="2400" dirty="0" smtClean="0"/>
              <a:t>Фактори ризика за појаву атеросклерозе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Атеросклероза и метаболизам липопротеина</a:t>
            </a:r>
          </a:p>
        </p:txBody>
      </p:sp>
      <p:pic>
        <p:nvPicPr>
          <p:cNvPr id="2050" name="Picture 2" descr="D:\Users\Petar Canovic\Desktop\Risk+Factors+for+Atheroscleros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76600"/>
            <a:ext cx="73914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49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Имајући у виду сам процес атеросклерозе и улогу холестерола у формирању атеросклеротичног плака у факторе ризика спадају </a:t>
            </a:r>
            <a:r>
              <a:rPr lang="sr-Cyrl-RS" dirty="0" smtClean="0">
                <a:solidFill>
                  <a:srgbClr val="FF0000"/>
                </a:solidFill>
              </a:rPr>
              <a:t>липидни параметри </a:t>
            </a:r>
            <a:r>
              <a:rPr lang="sr-Cyrl-RS" dirty="0" smtClean="0"/>
              <a:t>који се одређују у биохемијским лабораторијама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Висок </a:t>
            </a:r>
            <a:r>
              <a:rPr lang="en-US" dirty="0" smtClean="0">
                <a:solidFill>
                  <a:srgbClr val="FF0000"/>
                </a:solidFill>
              </a:rPr>
              <a:t>LDL </a:t>
            </a:r>
            <a:r>
              <a:rPr lang="sr-Cyrl-RS" dirty="0" smtClean="0">
                <a:solidFill>
                  <a:srgbClr val="FF0000"/>
                </a:solidFill>
              </a:rPr>
              <a:t>холестерол </a:t>
            </a:r>
            <a:r>
              <a:rPr lang="sr-Cyrl-RS" dirty="0" smtClean="0"/>
              <a:t>обзиром да је </a:t>
            </a:r>
            <a:r>
              <a:rPr lang="en-US" dirty="0" smtClean="0"/>
              <a:t>LDL</a:t>
            </a:r>
            <a:r>
              <a:rPr lang="sr-Cyrl-RS" dirty="0" smtClean="0"/>
              <a:t> честица најатерогенија јер је главни носилац холестерола у циркулацији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Низак </a:t>
            </a:r>
            <a:r>
              <a:rPr lang="en-US" dirty="0" smtClean="0">
                <a:solidFill>
                  <a:srgbClr val="FF0000"/>
                </a:solidFill>
              </a:rPr>
              <a:t>HDL</a:t>
            </a:r>
            <a:r>
              <a:rPr lang="sr-Cyrl-RS" dirty="0" smtClean="0">
                <a:solidFill>
                  <a:srgbClr val="FF0000"/>
                </a:solidFill>
              </a:rPr>
              <a:t> холестерол </a:t>
            </a:r>
            <a:r>
              <a:rPr lang="sr-Cyrl-RS" dirty="0" smtClean="0"/>
              <a:t>је везан за повећан ризик од атеросклерозе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Атеросклероза и метаболизам липопротеина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33914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Повећана концентрација </a:t>
            </a:r>
            <a:r>
              <a:rPr lang="en-US" sz="2400" dirty="0" smtClean="0"/>
              <a:t>LDL </a:t>
            </a:r>
            <a:r>
              <a:rPr lang="sr-Cyrl-RS" sz="2400" dirty="0" smtClean="0"/>
              <a:t>холестерола је главни фактор ризика за појаву и развој атеросклерозе</a:t>
            </a:r>
          </a:p>
          <a:p>
            <a:r>
              <a:rPr lang="sr-Cyrl-RS" sz="2400" dirty="0" smtClean="0"/>
              <a:t>Суштина атеросклерозе лежи у </a:t>
            </a:r>
            <a:r>
              <a:rPr lang="sr-Cyrl-RS" sz="2400" dirty="0" smtClean="0">
                <a:solidFill>
                  <a:srgbClr val="FF0000"/>
                </a:solidFill>
              </a:rPr>
              <a:t>модификацији </a:t>
            </a:r>
            <a:r>
              <a:rPr lang="en-US" sz="2400" dirty="0" smtClean="0">
                <a:solidFill>
                  <a:srgbClr val="FF0000"/>
                </a:solidFill>
              </a:rPr>
              <a:t>LDL</a:t>
            </a:r>
            <a:r>
              <a:rPr lang="sr-Cyrl-RS" sz="2400" dirty="0" smtClean="0">
                <a:solidFill>
                  <a:srgbClr val="FF0000"/>
                </a:solidFill>
              </a:rPr>
              <a:t> честица</a:t>
            </a:r>
            <a:r>
              <a:rPr lang="sr-Cyrl-RS" sz="2400" dirty="0" smtClean="0"/>
              <a:t>, заправо у њиховим физичко</a:t>
            </a:r>
            <a:r>
              <a:rPr lang="en-US" sz="2400" dirty="0" smtClean="0"/>
              <a:t>-</a:t>
            </a:r>
            <a:r>
              <a:rPr lang="sr-Cyrl-RS" sz="2400" dirty="0" smtClean="0"/>
              <a:t>хемијским променама које мењају функцију ових честица, односно њихов метаболизам</a:t>
            </a:r>
            <a:endParaRPr lang="en-US" sz="2400" dirty="0" smtClean="0"/>
          </a:p>
          <a:p>
            <a:endParaRPr lang="sr-Cyrl-R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  <p:pic>
        <p:nvPicPr>
          <p:cNvPr id="3074" name="Picture 2" descr="D:\Users\Petar Canovic\Desktop\downlo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7315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915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dirty="0" smtClean="0"/>
              <a:t>Модификација </a:t>
            </a:r>
            <a:r>
              <a:rPr lang="en-US" dirty="0" smtClean="0"/>
              <a:t>LDL-a </a:t>
            </a:r>
            <a:r>
              <a:rPr lang="sr-Cyrl-RS" dirty="0" smtClean="0"/>
              <a:t>може бити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хемијска</a:t>
            </a:r>
            <a:r>
              <a:rPr lang="en-US" dirty="0" smtClean="0"/>
              <a:t>-</a:t>
            </a:r>
            <a:r>
              <a:rPr lang="sr-Cyrl-RS" dirty="0" smtClean="0"/>
              <a:t>оксидована модификација као најважнија, затим ацетилација и гликозилација</a:t>
            </a:r>
          </a:p>
          <a:p>
            <a:pPr marL="514350" indent="-514350">
              <a:buAutoNum type="arabicPeriod"/>
            </a:pPr>
            <a:r>
              <a:rPr lang="sr-Cyrl-RS" dirty="0">
                <a:solidFill>
                  <a:srgbClr val="FF0000"/>
                </a:solidFill>
              </a:rPr>
              <a:t>ф</a:t>
            </a:r>
            <a:r>
              <a:rPr lang="sr-Cyrl-RS" dirty="0" smtClean="0">
                <a:solidFill>
                  <a:srgbClr val="FF0000"/>
                </a:solidFill>
              </a:rPr>
              <a:t>изичка</a:t>
            </a:r>
            <a:r>
              <a:rPr lang="en-US" dirty="0" smtClean="0"/>
              <a:t>-</a:t>
            </a:r>
            <a:r>
              <a:rPr lang="sr-Cyrl-RS" dirty="0" smtClean="0"/>
              <a:t>агрегација</a:t>
            </a:r>
          </a:p>
          <a:p>
            <a:r>
              <a:rPr lang="sr-Cyrl-RS" dirty="0" smtClean="0"/>
              <a:t>Модификоване форме </a:t>
            </a:r>
            <a:r>
              <a:rPr lang="en-US" dirty="0" smtClean="0"/>
              <a:t>LDL-a </a:t>
            </a:r>
            <a:r>
              <a:rPr lang="sr-Cyrl-RS" dirty="0" smtClean="0"/>
              <a:t>се преузимају </a:t>
            </a:r>
            <a:r>
              <a:rPr lang="sr-Cyrl-RS" dirty="0" smtClean="0">
                <a:solidFill>
                  <a:srgbClr val="FF0000"/>
                </a:solidFill>
              </a:rPr>
              <a:t>алтернативним путем </a:t>
            </a:r>
            <a:r>
              <a:rPr lang="sr-Cyrl-R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scavenger </a:t>
            </a:r>
            <a:r>
              <a:rPr lang="sr-Cyrl-RS" dirty="0" smtClean="0">
                <a:solidFill>
                  <a:srgbClr val="FF0000"/>
                </a:solidFill>
              </a:rPr>
              <a:t>рецептора</a:t>
            </a:r>
            <a:r>
              <a:rPr lang="sr-Cyrl-RS" dirty="0" smtClean="0"/>
              <a:t>) што резултира акумулацијом холестерола и стварањем </a:t>
            </a:r>
            <a:r>
              <a:rPr lang="sr-Cyrl-RS" dirty="0" smtClean="0">
                <a:solidFill>
                  <a:srgbClr val="FF0000"/>
                </a:solidFill>
              </a:rPr>
              <a:t>пенастих ћелија</a:t>
            </a:r>
          </a:p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cavenger </a:t>
            </a:r>
            <a:r>
              <a:rPr lang="sr-Cyrl-RS" dirty="0" smtClean="0">
                <a:solidFill>
                  <a:srgbClr val="FF0000"/>
                </a:solidFill>
              </a:rPr>
              <a:t>рецептори нису регулисани </a:t>
            </a:r>
            <a:r>
              <a:rPr lang="sr-Cyrl-RS" dirty="0" smtClean="0"/>
              <a:t>садржајем холестерола у ћелији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</p:spTree>
    <p:extLst>
      <p:ext uri="{BB962C8B-B14F-4D97-AF65-F5344CB8AC3E}">
        <p14:creationId xmlns:p14="http://schemas.microsoft.com/office/powerpoint/2010/main" xmlns="" val="42722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Модификација </a:t>
            </a:r>
            <a:r>
              <a:rPr lang="en-US" sz="2400" dirty="0" smtClean="0"/>
              <a:t>LDL-a</a:t>
            </a:r>
            <a:r>
              <a:rPr lang="sr-Cyrl-RS" sz="2400" dirty="0" smtClean="0"/>
              <a:t> се дешава у </a:t>
            </a:r>
            <a:r>
              <a:rPr lang="sr-Cyrl-RS" sz="2400" dirty="0" smtClean="0">
                <a:solidFill>
                  <a:srgbClr val="FF0000"/>
                </a:solidFill>
              </a:rPr>
              <a:t>субендотелном простору </a:t>
            </a:r>
            <a:r>
              <a:rPr lang="sr-Cyrl-RS" sz="2400" dirty="0" smtClean="0"/>
              <a:t>где постоји мнофо већи број агенаса, пре свега оксиданаса</a:t>
            </a:r>
          </a:p>
          <a:p>
            <a:r>
              <a:rPr lang="en-US" sz="2400" dirty="0" smtClean="0"/>
              <a:t>LDL</a:t>
            </a:r>
            <a:r>
              <a:rPr lang="sr-Cyrl-RS" sz="2400" dirty="0" smtClean="0"/>
              <a:t> честица лако прелази у субендотелни простор у случају дисфункције ендотела</a:t>
            </a:r>
          </a:p>
          <a:p>
            <a:r>
              <a:rPr lang="sr-Cyrl-RS" sz="2400" dirty="0" smtClean="0"/>
              <a:t>Оксидована модификација </a:t>
            </a:r>
            <a:r>
              <a:rPr lang="en-US" sz="2400" dirty="0" smtClean="0"/>
              <a:t>LDL-a</a:t>
            </a:r>
            <a:r>
              <a:rPr lang="sr-Cyrl-RS" sz="2400" dirty="0" smtClean="0"/>
              <a:t> се најчешће одвија </a:t>
            </a:r>
            <a:r>
              <a:rPr lang="sr-Cyrl-RS" sz="2400" dirty="0" smtClean="0">
                <a:solidFill>
                  <a:srgbClr val="FF0000"/>
                </a:solidFill>
              </a:rPr>
              <a:t>слободним радикалима  </a:t>
            </a:r>
            <a:r>
              <a:rPr lang="sr-Cyrl-RS" sz="2400" dirty="0" smtClean="0"/>
              <a:t>које ослобађају присутне ћелије ендотела, моноцити и макрофаге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  <p:pic>
        <p:nvPicPr>
          <p:cNvPr id="4098" name="Picture 2" descr="D:\Users\Petar Canovic\Desktop\2009_1.fig2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95800"/>
            <a:ext cx="5867399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761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Оксидовани </a:t>
            </a:r>
            <a:r>
              <a:rPr lang="en-US" dirty="0" smtClean="0">
                <a:solidFill>
                  <a:srgbClr val="FF0000"/>
                </a:solidFill>
              </a:rPr>
              <a:t>LDL </a:t>
            </a:r>
            <a:r>
              <a:rPr lang="sr-Cyrl-RS" dirty="0" smtClean="0"/>
              <a:t>показује цитотоксичност, хемостатичност и хемотактичност у односу на ћелије ендотела и ово доводи до ослобађања многих цитотоксичних фактора, активира атхезионе молекуле које омогућавају атхезију моноцита за ендотел</a:t>
            </a:r>
          </a:p>
          <a:p>
            <a:r>
              <a:rPr lang="sr-Cyrl-RS" dirty="0" smtClean="0"/>
              <a:t>Затим у субендотелном простору долази до </a:t>
            </a:r>
            <a:r>
              <a:rPr lang="sr-Cyrl-RS" dirty="0" smtClean="0">
                <a:solidFill>
                  <a:srgbClr val="FF0000"/>
                </a:solidFill>
              </a:rPr>
              <a:t>диференцијације моноцита у макрофаге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</p:spTree>
    <p:extLst>
      <p:ext uri="{BB962C8B-B14F-4D97-AF65-F5344CB8AC3E}">
        <p14:creationId xmlns:p14="http://schemas.microsoft.com/office/powerpoint/2010/main" xmlns="" val="12798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Модификовани </a:t>
            </a:r>
            <a:r>
              <a:rPr lang="en-US" dirty="0" smtClean="0"/>
              <a:t>LDL </a:t>
            </a:r>
            <a:r>
              <a:rPr lang="sr-Cyrl-RS" dirty="0" smtClean="0"/>
              <a:t>се везује за рецепторе хватаче на макрофагима</a:t>
            </a:r>
          </a:p>
          <a:p>
            <a:r>
              <a:rPr lang="sr-Cyrl-RS" dirty="0" smtClean="0"/>
              <a:t>Акумулација великих количина холестрола у макрофагима ствара </a:t>
            </a:r>
            <a:r>
              <a:rPr lang="sr-Cyrl-RS" dirty="0" smtClean="0">
                <a:solidFill>
                  <a:srgbClr val="FF0000"/>
                </a:solidFill>
              </a:rPr>
              <a:t>пенасте ћелије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  <p:pic>
        <p:nvPicPr>
          <p:cNvPr id="5122" name="Picture 2" descr="D:\Users\Petar Canovic\Desktop\download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86200"/>
            <a:ext cx="5334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6761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Макрофаги стварају одређене факторе </a:t>
            </a:r>
            <a:r>
              <a:rPr lang="sr-Cyrl-RS" sz="2400" dirty="0" smtClean="0">
                <a:solidFill>
                  <a:srgbClr val="FF0000"/>
                </a:solidFill>
              </a:rPr>
              <a:t>инфламације, али и факторе пролиферације </a:t>
            </a:r>
            <a:r>
              <a:rPr lang="sr-Cyrl-RS" sz="2400" dirty="0" smtClean="0"/>
              <a:t>ћелија глатких мишића попут фактора раста и цитокина</a:t>
            </a:r>
          </a:p>
          <a:p>
            <a:r>
              <a:rPr lang="sr-Cyrl-RS" sz="2400" dirty="0" smtClean="0"/>
              <a:t>Под утицајем тих фактора ћелије глатких мишића пролиферишу и стварају </a:t>
            </a:r>
            <a:r>
              <a:rPr lang="sr-Cyrl-RS" sz="2400" dirty="0" smtClean="0">
                <a:solidFill>
                  <a:srgbClr val="FF0000"/>
                </a:solidFill>
              </a:rPr>
              <a:t>фиброзну капу </a:t>
            </a:r>
            <a:r>
              <a:rPr lang="sr-Cyrl-RS" sz="2400" dirty="0" smtClean="0"/>
              <a:t>атеросклеротског плака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Улога оксидованог </a:t>
            </a:r>
            <a:r>
              <a:rPr lang="en-US" sz="4000" dirty="0" smtClean="0"/>
              <a:t>LDL-a</a:t>
            </a:r>
            <a:r>
              <a:rPr lang="sr-Cyrl-RS" sz="4000" dirty="0" smtClean="0"/>
              <a:t> у процесу атеросклерозе</a:t>
            </a:r>
          </a:p>
        </p:txBody>
      </p:sp>
      <p:pic>
        <p:nvPicPr>
          <p:cNvPr id="6146" name="Picture 2" descr="D:\Users\Petar Canovic\Desktop\1-s2.0-S1537189116303147-g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6200"/>
            <a:ext cx="7315200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9689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>Подела поремећаја у метаболизму липида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примарне и секундарне</a:t>
            </a:r>
          </a:p>
          <a:p>
            <a:pPr marL="514350" indent="-514350">
              <a:buAutoNum type="arabicPeriod"/>
            </a:pPr>
            <a:r>
              <a:rPr lang="sr-Cyrl-RS" dirty="0"/>
              <a:t>х</a:t>
            </a:r>
            <a:r>
              <a:rPr lang="sr-Cyrl-RS" dirty="0" smtClean="0"/>
              <a:t>иперлипопротеинемије и хиполипопротеинемије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дисбеталипопротеинемије и дисалфалипопротеинемије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поремећаји у егзогемом, ендогеном метаболизму или у реверзном транспорту холестерола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Поремећаји у метаболизму липопротеина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473731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Поремећаји у метаболизму липопротеина</a:t>
            </a:r>
          </a:p>
        </p:txBody>
      </p:sp>
      <p:pic>
        <p:nvPicPr>
          <p:cNvPr id="1026" name="Picture 2" descr="D:\Users\Petar Canovic\Desktop\4d849026c92ef904737fc022590024a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7848599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878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Petar Canovic\Desktop\slika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82000" cy="494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Варење и апсорпција липида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95672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dirty="0" smtClean="0"/>
              <a:t>Карактерише се </a:t>
            </a:r>
            <a:r>
              <a:rPr lang="sr-Cyrl-RS" sz="2800" dirty="0" smtClean="0">
                <a:solidFill>
                  <a:srgbClr val="FF0000"/>
                </a:solidFill>
              </a:rPr>
              <a:t>високим вредностима триацилглицерола</a:t>
            </a:r>
            <a:r>
              <a:rPr lang="sr-Cyrl-RS" sz="2800" dirty="0" smtClean="0"/>
              <a:t> и може се поставити дијагноза на основу млечног прстена од хиломикрона који се налази у узорку плазме после гладовања</a:t>
            </a:r>
          </a:p>
          <a:p>
            <a:r>
              <a:rPr lang="sr-Cyrl-RS" sz="2800" dirty="0" smtClean="0"/>
              <a:t>Главни узрок </a:t>
            </a:r>
            <a:r>
              <a:rPr lang="sr-Cyrl-RS" sz="2800" dirty="0" smtClean="0">
                <a:solidFill>
                  <a:srgbClr val="FF0000"/>
                </a:solidFill>
              </a:rPr>
              <a:t>дефицијенција липопротеинске липазе (ЛПЛ)</a:t>
            </a:r>
          </a:p>
          <a:p>
            <a:r>
              <a:rPr lang="sr-Cyrl-RS" sz="2800" dirty="0" smtClean="0"/>
              <a:t>ЛПЛ је одговорна за иницијалну хидролизу триацилглицерола и његова неактивност спречава уклањање егзогених триацилглицерола из циркулације</a:t>
            </a:r>
          </a:p>
          <a:p>
            <a:endParaRPr lang="sr-Cyrl-RS" sz="2800" dirty="0" smtClean="0"/>
          </a:p>
          <a:p>
            <a:pPr marL="0" indent="0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хиломикрона тип 1</a:t>
            </a:r>
          </a:p>
        </p:txBody>
      </p:sp>
    </p:spTree>
    <p:extLst>
      <p:ext uri="{BB962C8B-B14F-4D97-AF65-F5344CB8AC3E}">
        <p14:creationId xmlns:p14="http://schemas.microsoft.com/office/powerpoint/2010/main" xmlns="" val="10065214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хиломикрона тип 1</a:t>
            </a:r>
          </a:p>
        </p:txBody>
      </p:sp>
      <p:pic>
        <p:nvPicPr>
          <p:cNvPr id="1026" name="Picture 2" descr="D:\Users\Petar Canovic\Desktop\ТИП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0772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7704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Дијагноза се поставља на основу </a:t>
            </a:r>
            <a:r>
              <a:rPr lang="sr-Cyrl-RS" dirty="0" smtClean="0">
                <a:solidFill>
                  <a:srgbClr val="FF0000"/>
                </a:solidFill>
              </a:rPr>
              <a:t>одређивања ензима ЛПЛ</a:t>
            </a:r>
          </a:p>
          <a:p>
            <a:r>
              <a:rPr lang="sr-Cyrl-RS" dirty="0" smtClean="0"/>
              <a:t>Овај ензим се мора ослободити са зида ендотела крвног суда давањем </a:t>
            </a:r>
            <a:r>
              <a:rPr lang="sr-Cyrl-RS" dirty="0" smtClean="0">
                <a:solidFill>
                  <a:srgbClr val="FF0000"/>
                </a:solidFill>
              </a:rPr>
              <a:t>хепарина интравенозно</a:t>
            </a:r>
          </a:p>
          <a:p>
            <a:r>
              <a:rPr lang="sr-Cyrl-RS" dirty="0" smtClean="0"/>
              <a:t>Може се јавити код </a:t>
            </a:r>
            <a:r>
              <a:rPr lang="sr-Cyrl-RS" dirty="0" smtClean="0">
                <a:solidFill>
                  <a:srgbClr val="FF0000"/>
                </a:solidFill>
              </a:rPr>
              <a:t>младих</a:t>
            </a:r>
            <a:r>
              <a:rPr lang="sr-Cyrl-RS" dirty="0" smtClean="0"/>
              <a:t> (примарни поремећај) и код </a:t>
            </a:r>
            <a:r>
              <a:rPr lang="sr-Cyrl-RS" dirty="0" smtClean="0">
                <a:solidFill>
                  <a:srgbClr val="FF0000"/>
                </a:solidFill>
              </a:rPr>
              <a:t>старијих људи </a:t>
            </a:r>
            <a:r>
              <a:rPr lang="sr-Cyrl-RS" dirty="0" smtClean="0"/>
              <a:t>(акутни панкреатитис, хипотиреоидизам)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хиломикрона тип 1</a:t>
            </a:r>
          </a:p>
        </p:txBody>
      </p:sp>
    </p:spTree>
    <p:extLst>
      <p:ext uri="{BB962C8B-B14F-4D97-AF65-F5344CB8AC3E}">
        <p14:creationId xmlns:p14="http://schemas.microsoft.com/office/powerpoint/2010/main" xmlns="" val="31808952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Хиперлипопротеинемија тип </a:t>
            </a:r>
            <a:r>
              <a:rPr lang="en-US" dirty="0" smtClean="0"/>
              <a:t>II</a:t>
            </a:r>
            <a:r>
              <a:rPr lang="sr-Cyrl-RS" dirty="0" smtClean="0"/>
              <a:t> је метаболички поремећај од највећег клиничког интереса у поремећајима метаболизма липида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Примарна хиперлипопротеинемија </a:t>
            </a:r>
            <a:r>
              <a:rPr lang="sr-Cyrl-RS" dirty="0">
                <a:solidFill>
                  <a:srgbClr val="FF0000"/>
                </a:solidFill>
              </a:rPr>
              <a:t>тип </a:t>
            </a:r>
            <a:r>
              <a:rPr lang="en-US" dirty="0">
                <a:solidFill>
                  <a:srgbClr val="FF0000"/>
                </a:solidFill>
              </a:rPr>
              <a:t>II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(</a:t>
            </a:r>
            <a:r>
              <a:rPr lang="sr-Cyrl-RS" dirty="0" smtClean="0">
                <a:solidFill>
                  <a:srgbClr val="FF0000"/>
                </a:solidFill>
              </a:rPr>
              <a:t>фамилијарна</a:t>
            </a:r>
            <a:r>
              <a:rPr lang="sr-Cyrl-RS" dirty="0" smtClean="0"/>
              <a:t> )карактерише се појавом атеросклерозе врло рано и долази до раног обољевања кардиоваскуларног система па чак и смрти</a:t>
            </a:r>
          </a:p>
          <a:p>
            <a:r>
              <a:rPr lang="sr-Cyrl-RS" dirty="0" smtClean="0"/>
              <a:t>Код </a:t>
            </a:r>
            <a:r>
              <a:rPr lang="sr-Cyrl-RS" dirty="0"/>
              <a:t>хомозигота са </a:t>
            </a:r>
            <a:r>
              <a:rPr lang="sr-Cyrl-RS" dirty="0" smtClean="0"/>
              <a:t>фамилијарном хиперлипопротеинемијом </a:t>
            </a:r>
            <a:r>
              <a:rPr lang="sr-Cyrl-RS" dirty="0" smtClean="0">
                <a:solidFill>
                  <a:srgbClr val="FF0000"/>
                </a:solidFill>
              </a:rPr>
              <a:t>вредности укупног холестерола и </a:t>
            </a:r>
            <a:r>
              <a:rPr lang="en-US" dirty="0" smtClean="0">
                <a:solidFill>
                  <a:srgbClr val="FF0000"/>
                </a:solidFill>
              </a:rPr>
              <a:t>LDL-a</a:t>
            </a:r>
            <a:r>
              <a:rPr lang="sr-Cyrl-RS" dirty="0" smtClean="0">
                <a:solidFill>
                  <a:srgbClr val="FF0000"/>
                </a:solidFill>
              </a:rPr>
              <a:t> су врло високе </a:t>
            </a:r>
            <a:r>
              <a:rPr lang="sr-Cyrl-RS" dirty="0" smtClean="0"/>
              <a:t>и поред дијеталне исхране без масти и холестерола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</a:t>
            </a:r>
            <a:r>
              <a:rPr lang="en-US" sz="4000" dirty="0" smtClean="0"/>
              <a:t>LDL-a </a:t>
            </a:r>
            <a:r>
              <a:rPr lang="sr-Cyrl-RS" sz="4000" dirty="0" smtClean="0"/>
              <a:t>(Тип </a:t>
            </a:r>
            <a:r>
              <a:rPr lang="en-US" sz="4000" dirty="0" err="1" smtClean="0"/>
              <a:t>IIa</a:t>
            </a:r>
            <a:r>
              <a:rPr lang="en-US" sz="4000" dirty="0" smtClean="0"/>
              <a:t> </a:t>
            </a:r>
            <a:r>
              <a:rPr lang="sr-Cyrl-RS" sz="4000" dirty="0" smtClean="0"/>
              <a:t>и </a:t>
            </a:r>
            <a:r>
              <a:rPr lang="en-US" sz="4000" dirty="0" err="1" smtClean="0"/>
              <a:t>IIb</a:t>
            </a:r>
            <a:r>
              <a:rPr lang="sr-Cyrl-RS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0317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</a:t>
            </a:r>
            <a:r>
              <a:rPr lang="en-US" sz="4000" dirty="0" smtClean="0"/>
              <a:t>LDL-a </a:t>
            </a:r>
            <a:r>
              <a:rPr lang="sr-Cyrl-RS" sz="4000" dirty="0" smtClean="0"/>
              <a:t>(Тип </a:t>
            </a:r>
            <a:r>
              <a:rPr lang="en-US" sz="4000" dirty="0" err="1" smtClean="0"/>
              <a:t>IIa</a:t>
            </a:r>
            <a:r>
              <a:rPr lang="en-US" sz="4000" dirty="0" smtClean="0"/>
              <a:t> </a:t>
            </a:r>
            <a:r>
              <a:rPr lang="sr-Cyrl-RS" sz="4000" dirty="0" smtClean="0"/>
              <a:t>и </a:t>
            </a:r>
            <a:r>
              <a:rPr lang="en-US" sz="4000" dirty="0" err="1" smtClean="0"/>
              <a:t>IIb</a:t>
            </a:r>
            <a:r>
              <a:rPr lang="sr-Cyrl-RS" sz="4000" dirty="0" smtClean="0"/>
              <a:t>)</a:t>
            </a:r>
          </a:p>
        </p:txBody>
      </p:sp>
      <p:pic>
        <p:nvPicPr>
          <p:cNvPr id="2050" name="Picture 2" descr="D:\Users\Petar Canovic\Desktop\tip 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23672"/>
            <a:ext cx="8077200" cy="510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47945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Ћелије у хомозиготних особа показују </a:t>
            </a:r>
            <a:r>
              <a:rPr lang="sr-Cyrl-RS" dirty="0" smtClean="0">
                <a:solidFill>
                  <a:srgbClr val="FF0000"/>
                </a:solidFill>
              </a:rPr>
              <a:t>дефицијенцију</a:t>
            </a:r>
            <a:r>
              <a:rPr lang="sr-Cyrl-RS" dirty="0" smtClean="0"/>
              <a:t> у броју функционалних </a:t>
            </a:r>
            <a:r>
              <a:rPr lang="en-US" dirty="0" smtClean="0"/>
              <a:t>LDL </a:t>
            </a:r>
            <a:r>
              <a:rPr lang="sr-Cyrl-RS" dirty="0" smtClean="0"/>
              <a:t>рецептора</a:t>
            </a:r>
          </a:p>
          <a:p>
            <a:r>
              <a:rPr lang="sr-Cyrl-RS" dirty="0" smtClean="0"/>
              <a:t>Због непреузимања </a:t>
            </a:r>
            <a:r>
              <a:rPr lang="en-US" dirty="0" smtClean="0"/>
              <a:t>LDL-a</a:t>
            </a:r>
            <a:r>
              <a:rPr lang="sr-Cyrl-RS" dirty="0" smtClean="0"/>
              <a:t> путем рецептора долази до </a:t>
            </a:r>
            <a:r>
              <a:rPr lang="sr-Cyrl-RS" dirty="0" smtClean="0">
                <a:solidFill>
                  <a:srgbClr val="FF0000"/>
                </a:solidFill>
              </a:rPr>
              <a:t>повећања концентрације </a:t>
            </a:r>
            <a:r>
              <a:rPr lang="en-US" dirty="0">
                <a:solidFill>
                  <a:srgbClr val="FF0000"/>
                </a:solidFill>
              </a:rPr>
              <a:t>LDL-a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 у плазми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Goldstein </a:t>
            </a:r>
            <a:r>
              <a:rPr lang="sr-Cyrl-RS" dirty="0" smtClean="0">
                <a:solidFill>
                  <a:srgbClr val="FF0000"/>
                </a:solidFill>
              </a:rPr>
              <a:t>и </a:t>
            </a:r>
            <a:r>
              <a:rPr lang="en-US" dirty="0" smtClean="0">
                <a:solidFill>
                  <a:srgbClr val="FF0000"/>
                </a:solidFill>
              </a:rPr>
              <a:t>Brown </a:t>
            </a:r>
            <a:r>
              <a:rPr lang="sr-Cyrl-RS" dirty="0" smtClean="0"/>
              <a:t>су истраживали рецепторски пут</a:t>
            </a:r>
            <a:r>
              <a:rPr lang="en-US" dirty="0" smtClean="0"/>
              <a:t> </a:t>
            </a:r>
            <a:r>
              <a:rPr lang="sr-Cyrl-RS" dirty="0" smtClean="0"/>
              <a:t>метаболизма </a:t>
            </a:r>
            <a:r>
              <a:rPr lang="en-US" dirty="0" smtClean="0"/>
              <a:t>LDL</a:t>
            </a:r>
            <a:r>
              <a:rPr lang="sr-Cyrl-RS" dirty="0" smtClean="0"/>
              <a:t> холестерола и поделили пацијенте у две клиничке субгрупе према активности</a:t>
            </a:r>
            <a:r>
              <a:rPr lang="en-US" dirty="0"/>
              <a:t> LDL </a:t>
            </a:r>
            <a:r>
              <a:rPr lang="sr-Cyrl-RS" dirty="0" smtClean="0"/>
              <a:t>рецептора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Недетектабилна рецепторска актвиност </a:t>
            </a:r>
            <a:r>
              <a:rPr lang="sr-Cyrl-RS" dirty="0" smtClean="0"/>
              <a:t>(</a:t>
            </a:r>
            <a:r>
              <a:rPr lang="en-US" i="1" dirty="0" smtClean="0"/>
              <a:t>receptor </a:t>
            </a:r>
            <a:r>
              <a:rPr lang="en-US" i="1" dirty="0" err="1" smtClean="0"/>
              <a:t>negativne</a:t>
            </a:r>
            <a:r>
              <a:rPr lang="sr-Cyrl-RS" dirty="0" smtClean="0"/>
              <a:t>)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Особе код којих </a:t>
            </a:r>
            <a:r>
              <a:rPr lang="sr-Cyrl-RS" dirty="0" smtClean="0">
                <a:solidFill>
                  <a:srgbClr val="FF0000"/>
                </a:solidFill>
              </a:rPr>
              <a:t>постоји извесна резидуална активност </a:t>
            </a:r>
            <a:r>
              <a:rPr lang="sr-Cyrl-RS" dirty="0" smtClean="0"/>
              <a:t>(2</a:t>
            </a:r>
            <a:r>
              <a:rPr lang="en-US" dirty="0" smtClean="0"/>
              <a:t>-25%</a:t>
            </a:r>
            <a:r>
              <a:rPr lang="sr-Cyrl-RS" dirty="0" smtClean="0"/>
              <a:t> од нормалне)</a:t>
            </a:r>
            <a:r>
              <a:rPr lang="en-US" dirty="0" smtClean="0"/>
              <a:t> (</a:t>
            </a:r>
            <a:r>
              <a:rPr lang="en-US" i="1" dirty="0" smtClean="0"/>
              <a:t>receptor </a:t>
            </a:r>
            <a:r>
              <a:rPr lang="en-US" i="1" dirty="0" err="1" smtClean="0"/>
              <a:t>defektne</a:t>
            </a:r>
            <a:r>
              <a:rPr lang="en-US" dirty="0" smtClean="0"/>
              <a:t>)</a:t>
            </a:r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Хиперлипопротеинемије</a:t>
            </a:r>
            <a:br>
              <a:rPr lang="sr-Cyrl-RS" sz="4000" dirty="0" smtClean="0"/>
            </a:br>
            <a:r>
              <a:rPr lang="sr-Cyrl-RS" sz="4000" dirty="0" smtClean="0"/>
              <a:t>Повећање </a:t>
            </a:r>
            <a:r>
              <a:rPr lang="en-US" sz="4000" dirty="0" smtClean="0"/>
              <a:t>LDL-a </a:t>
            </a:r>
            <a:r>
              <a:rPr lang="sr-Cyrl-RS" sz="4000" dirty="0" smtClean="0"/>
              <a:t>(Тип </a:t>
            </a:r>
            <a:r>
              <a:rPr lang="en-US" sz="4000" dirty="0" err="1" smtClean="0"/>
              <a:t>IIa</a:t>
            </a:r>
            <a:r>
              <a:rPr lang="en-US" sz="4000" dirty="0" smtClean="0"/>
              <a:t> </a:t>
            </a:r>
            <a:r>
              <a:rPr lang="sr-Cyrl-RS" sz="4000" dirty="0" smtClean="0"/>
              <a:t>и </a:t>
            </a:r>
            <a:r>
              <a:rPr lang="en-US" sz="4000" dirty="0" err="1" smtClean="0"/>
              <a:t>IIb</a:t>
            </a:r>
            <a:r>
              <a:rPr lang="sr-Cyrl-RS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8629088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Караткетрише се повећаним вредностима триацилглицерола и холсестерола, као и абнормалним липопротеином који плива са </a:t>
            </a:r>
            <a:r>
              <a:rPr lang="en-US" dirty="0" smtClean="0"/>
              <a:t>VLDL </a:t>
            </a:r>
            <a:r>
              <a:rPr lang="sr-Cyrl-RS" dirty="0" smtClean="0"/>
              <a:t>фракцијом при ултрацентрифугирању</a:t>
            </a:r>
          </a:p>
          <a:p>
            <a:r>
              <a:rPr lang="sr-Cyrl-RS" dirty="0" smtClean="0"/>
              <a:t>Овај пливајући </a:t>
            </a:r>
            <a:r>
              <a:rPr lang="el-GR" dirty="0" smtClean="0">
                <a:solidFill>
                  <a:srgbClr val="FF0000"/>
                </a:solidFill>
              </a:rPr>
              <a:t>β</a:t>
            </a:r>
            <a:r>
              <a:rPr lang="sr-Cyrl-RS" dirty="0" smtClean="0">
                <a:solidFill>
                  <a:srgbClr val="FF0000"/>
                </a:solidFill>
              </a:rPr>
              <a:t> липопротеин </a:t>
            </a:r>
            <a:r>
              <a:rPr lang="sr-Cyrl-RS" dirty="0" smtClean="0"/>
              <a:t>обично се паја са нормалном пре </a:t>
            </a:r>
            <a:r>
              <a:rPr lang="el-GR" dirty="0"/>
              <a:t>β</a:t>
            </a:r>
            <a:r>
              <a:rPr lang="sr-Cyrl-RS" dirty="0"/>
              <a:t> </a:t>
            </a:r>
            <a:r>
              <a:rPr lang="sr-Cyrl-RS" dirty="0" smtClean="0"/>
              <a:t>траком на електроферограму, тако да даје једну широку </a:t>
            </a:r>
            <a:r>
              <a:rPr lang="el-GR" dirty="0"/>
              <a:t>β</a:t>
            </a:r>
            <a:r>
              <a:rPr lang="sr-Cyrl-RS" dirty="0"/>
              <a:t> </a:t>
            </a:r>
            <a:r>
              <a:rPr lang="sr-Cyrl-RS" dirty="0" smtClean="0"/>
              <a:t>траку специфичног изгледа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Абнормалан апо Е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IDL-a</a:t>
            </a:r>
            <a:r>
              <a:rPr lang="sr-Cyrl-RS" sz="4000" dirty="0" smtClean="0"/>
              <a:t> (тип </a:t>
            </a:r>
            <a:r>
              <a:rPr lang="en-US" sz="4000" dirty="0" smtClean="0"/>
              <a:t>III</a:t>
            </a:r>
            <a:r>
              <a:rPr lang="sr-Cyrl-RS" sz="4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8803581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Обично се јавља </a:t>
            </a:r>
            <a:r>
              <a:rPr lang="sr-Cyrl-RS" dirty="0" smtClean="0">
                <a:solidFill>
                  <a:srgbClr val="FF0000"/>
                </a:solidFill>
              </a:rPr>
              <a:t>секундарно</a:t>
            </a:r>
            <a:r>
              <a:rPr lang="sr-Cyrl-RS" dirty="0" smtClean="0"/>
              <a:t> код разних обољења, узимања лекова ...</a:t>
            </a:r>
          </a:p>
          <a:p>
            <a:r>
              <a:rPr lang="sr-Cyrl-RS" dirty="0" smtClean="0"/>
              <a:t>Због великог броја </a:t>
            </a:r>
            <a:r>
              <a:rPr lang="sr-Cyrl-RS" dirty="0" smtClean="0">
                <a:solidFill>
                  <a:srgbClr val="FF0000"/>
                </a:solidFill>
              </a:rPr>
              <a:t>стечених хипертриглицеридемија </a:t>
            </a:r>
            <a:r>
              <a:rPr lang="sr-Cyrl-RS" dirty="0" smtClean="0"/>
              <a:t>веома је важна диференцијација примарног и секундарног типа </a:t>
            </a:r>
            <a:r>
              <a:rPr lang="en-US" dirty="0" smtClean="0"/>
              <a:t>IV</a:t>
            </a:r>
            <a:r>
              <a:rPr lang="sr-Cyrl-RS" dirty="0" smtClean="0"/>
              <a:t> хиперлипопротеинемије</a:t>
            </a:r>
          </a:p>
          <a:p>
            <a:r>
              <a:rPr lang="sr-Cyrl-RS" dirty="0" smtClean="0"/>
              <a:t>Узроци </a:t>
            </a:r>
            <a:r>
              <a:rPr lang="sr-Cyrl-RS" dirty="0" smtClean="0">
                <a:solidFill>
                  <a:srgbClr val="FF0000"/>
                </a:solidFill>
              </a:rPr>
              <a:t>секундарне хиперлипопротеинемије типа </a:t>
            </a:r>
            <a:r>
              <a:rPr lang="en-US" dirty="0" smtClean="0">
                <a:solidFill>
                  <a:srgbClr val="FF0000"/>
                </a:solidFill>
              </a:rPr>
              <a:t>IV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су </a:t>
            </a:r>
            <a:r>
              <a:rPr lang="en-US" dirty="0" smtClean="0"/>
              <a:t>:</a:t>
            </a:r>
            <a:r>
              <a:rPr lang="sr-Cyrl-RS" dirty="0" smtClean="0"/>
              <a:t> алкохолизам, гојазност, слабо контролисан дијабет, нефротски синдром...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(</a:t>
            </a:r>
            <a:r>
              <a:rPr lang="sr-Cyrl-RS" sz="4000" dirty="0" smtClean="0"/>
              <a:t>тип </a:t>
            </a:r>
            <a:r>
              <a:rPr lang="en-US" sz="4000" dirty="0" smtClean="0"/>
              <a:t>IV)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549361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Хиперлипопротеинемија тип</a:t>
            </a:r>
            <a:r>
              <a:rPr lang="en-US" dirty="0"/>
              <a:t> </a:t>
            </a:r>
            <a:r>
              <a:rPr lang="en-US" dirty="0" smtClean="0"/>
              <a:t>IV</a:t>
            </a:r>
            <a:r>
              <a:rPr lang="sr-Cyrl-RS" dirty="0" smtClean="0"/>
              <a:t> се караткерише </a:t>
            </a:r>
            <a:r>
              <a:rPr lang="sr-Cyrl-RS" dirty="0" smtClean="0">
                <a:solidFill>
                  <a:srgbClr val="FF0000"/>
                </a:solidFill>
              </a:rPr>
              <a:t>повећаним вредностима триацилглицерола и </a:t>
            </a:r>
            <a:r>
              <a:rPr lang="en-US" dirty="0" smtClean="0">
                <a:solidFill>
                  <a:srgbClr val="FF0000"/>
                </a:solidFill>
              </a:rPr>
              <a:t>VLDL </a:t>
            </a:r>
            <a:r>
              <a:rPr lang="sr-Cyrl-RS" dirty="0" smtClean="0">
                <a:solidFill>
                  <a:srgbClr val="FF0000"/>
                </a:solidFill>
              </a:rPr>
              <a:t>холестерола</a:t>
            </a:r>
          </a:p>
          <a:p>
            <a:r>
              <a:rPr lang="sr-Cyrl-RS" dirty="0" smtClean="0"/>
              <a:t>Концентрација плазматског холестерола је нормална или благо повишена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LDL </a:t>
            </a:r>
            <a:r>
              <a:rPr lang="sr-Cyrl-RS" dirty="0" smtClean="0">
                <a:solidFill>
                  <a:srgbClr val="FF0000"/>
                </a:solidFill>
              </a:rPr>
              <a:t>холестерол је нормалан или низак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HDL </a:t>
            </a:r>
            <a:r>
              <a:rPr lang="sr-Cyrl-RS" dirty="0" smtClean="0">
                <a:solidFill>
                  <a:srgbClr val="FF0000"/>
                </a:solidFill>
              </a:rPr>
              <a:t>холестерол је низак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(</a:t>
            </a:r>
            <a:r>
              <a:rPr lang="sr-Cyrl-RS" sz="4000" dirty="0" smtClean="0"/>
              <a:t>тип </a:t>
            </a:r>
            <a:r>
              <a:rPr lang="en-US" sz="4000" dirty="0" smtClean="0"/>
              <a:t>IV)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2472882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(</a:t>
            </a:r>
            <a:r>
              <a:rPr lang="sr-Cyrl-RS" sz="4000" dirty="0" smtClean="0"/>
              <a:t>тип </a:t>
            </a:r>
            <a:r>
              <a:rPr lang="en-US" sz="4000" dirty="0" smtClean="0"/>
              <a:t>IV)</a:t>
            </a:r>
            <a:endParaRPr lang="sr-Cyrl-RS" sz="4000" dirty="0" smtClean="0"/>
          </a:p>
        </p:txBody>
      </p:sp>
      <p:pic>
        <p:nvPicPr>
          <p:cNvPr id="3074" name="Picture 2" descr="D:\Users\Petar Canovic\Desktop\tip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543799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8600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Варење и апсорпција липида се одвија у </a:t>
            </a:r>
            <a:r>
              <a:rPr lang="sr-Cyrl-RS" dirty="0" smtClean="0">
                <a:solidFill>
                  <a:srgbClr val="FF0000"/>
                </a:solidFill>
              </a:rPr>
              <a:t>три фазе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solidFill>
                  <a:srgbClr val="FF0000"/>
                </a:solidFill>
              </a:rPr>
              <a:t>и</a:t>
            </a:r>
            <a:r>
              <a:rPr lang="sr-Cyrl-RS" dirty="0" smtClean="0">
                <a:solidFill>
                  <a:srgbClr val="FF0000"/>
                </a:solidFill>
              </a:rPr>
              <a:t>нтралуминална фаза </a:t>
            </a:r>
            <a:r>
              <a:rPr lang="sr-Cyrl-RS" dirty="0" smtClean="0"/>
              <a:t>(долази до хемијске и физичке модификације унетих липида пре апсорпције)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solidFill>
                  <a:srgbClr val="FF0000"/>
                </a:solidFill>
              </a:rPr>
              <a:t>ц</a:t>
            </a:r>
            <a:r>
              <a:rPr lang="sr-Cyrl-RS" dirty="0" smtClean="0">
                <a:solidFill>
                  <a:srgbClr val="FF0000"/>
                </a:solidFill>
              </a:rPr>
              <a:t>елуларна или апсорптивна фаза </a:t>
            </a:r>
            <a:r>
              <a:rPr lang="sr-Cyrl-RS" dirty="0" smtClean="0"/>
              <a:t>(сварени материјал улази у интестиналне мукозне ћелије)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>
                <a:solidFill>
                  <a:srgbClr val="FF0000"/>
                </a:solidFill>
              </a:rPr>
              <a:t>т</a:t>
            </a:r>
            <a:r>
              <a:rPr lang="sr-Cyrl-RS" dirty="0" smtClean="0">
                <a:solidFill>
                  <a:srgbClr val="FF0000"/>
                </a:solidFill>
              </a:rPr>
              <a:t>ранспортна фаза </a:t>
            </a:r>
            <a:r>
              <a:rPr lang="sr-Cyrl-RS" dirty="0" smtClean="0"/>
              <a:t>(апсорбовани липиди се преносе из мукозних ћелија у дрига ткива путем лимфе и крви)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Варење и апсорпција липида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17473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Тачан узрок </a:t>
            </a:r>
            <a:r>
              <a:rPr lang="sr-Cyrl-RS" dirty="0" smtClean="0">
                <a:solidFill>
                  <a:srgbClr val="FF0000"/>
                </a:solidFill>
              </a:rPr>
              <a:t>примарне</a:t>
            </a:r>
            <a:r>
              <a:rPr lang="sr-Cyrl-RS" dirty="0" smtClean="0"/>
              <a:t> хиперлипопротеинемије </a:t>
            </a:r>
            <a:r>
              <a:rPr lang="sr-Cyrl-RS" dirty="0"/>
              <a:t>тип</a:t>
            </a:r>
            <a:r>
              <a:rPr lang="en-US" dirty="0"/>
              <a:t> IV</a:t>
            </a:r>
            <a:r>
              <a:rPr lang="sr-Cyrl-RS" dirty="0"/>
              <a:t> </a:t>
            </a:r>
            <a:r>
              <a:rPr lang="sr-Cyrl-RS" dirty="0" smtClean="0"/>
              <a:t>је </a:t>
            </a:r>
            <a:r>
              <a:rPr lang="sr-Cyrl-RS" dirty="0" smtClean="0">
                <a:solidFill>
                  <a:srgbClr val="FF0000"/>
                </a:solidFill>
              </a:rPr>
              <a:t>непознат</a:t>
            </a:r>
          </a:p>
          <a:p>
            <a:r>
              <a:rPr lang="sr-Cyrl-RS" dirty="0" smtClean="0"/>
              <a:t>Нека истраживања показују да је </a:t>
            </a:r>
            <a:r>
              <a:rPr lang="sr-Cyrl-RS" dirty="0" smtClean="0">
                <a:solidFill>
                  <a:srgbClr val="FF0000"/>
                </a:solidFill>
              </a:rPr>
              <a:t>повећана продукција </a:t>
            </a:r>
            <a:r>
              <a:rPr lang="en-US" dirty="0" smtClean="0">
                <a:solidFill>
                  <a:srgbClr val="FF0000"/>
                </a:solidFill>
              </a:rPr>
              <a:t>VLDL-a</a:t>
            </a:r>
            <a:r>
              <a:rPr lang="en-US" dirty="0" smtClean="0"/>
              <a:t> </a:t>
            </a:r>
            <a:r>
              <a:rPr lang="sr-Cyrl-RS" dirty="0" smtClean="0"/>
              <a:t>доминантан фактор</a:t>
            </a:r>
          </a:p>
          <a:p>
            <a:r>
              <a:rPr lang="sr-Cyrl-RS" dirty="0"/>
              <a:t>И</a:t>
            </a:r>
            <a:r>
              <a:rPr lang="sr-Cyrl-RS" dirty="0" smtClean="0"/>
              <a:t>страживања </a:t>
            </a:r>
            <a:r>
              <a:rPr lang="sr-Cyrl-RS" dirty="0"/>
              <a:t>такође </a:t>
            </a:r>
            <a:r>
              <a:rPr lang="sr-Cyrl-RS" dirty="0" smtClean="0"/>
              <a:t>показују да су повећане количине </a:t>
            </a:r>
            <a:r>
              <a:rPr lang="en-US" dirty="0" smtClean="0"/>
              <a:t>VLDL </a:t>
            </a:r>
            <a:r>
              <a:rPr lang="sr-Cyrl-RS" dirty="0" smtClean="0"/>
              <a:t>честица последица </a:t>
            </a:r>
            <a:r>
              <a:rPr lang="sr-Cyrl-RS" dirty="0" smtClean="0">
                <a:solidFill>
                  <a:srgbClr val="FF0000"/>
                </a:solidFill>
              </a:rPr>
              <a:t>смањеног уклањања </a:t>
            </a:r>
            <a:r>
              <a:rPr lang="en-US" dirty="0" smtClean="0">
                <a:solidFill>
                  <a:srgbClr val="FF0000"/>
                </a:solidFill>
              </a:rPr>
              <a:t>VLDL-a</a:t>
            </a:r>
            <a:endParaRPr lang="sr-Cyrl-RS" dirty="0" smtClean="0">
              <a:solidFill>
                <a:srgbClr val="FF0000"/>
              </a:solidFill>
            </a:endParaRPr>
          </a:p>
          <a:p>
            <a:r>
              <a:rPr lang="sr-Cyrl-RS" dirty="0" smtClean="0"/>
              <a:t>Узрок повишених вредноси може бити и </a:t>
            </a:r>
            <a:r>
              <a:rPr lang="sr-Cyrl-RS" dirty="0" smtClean="0">
                <a:solidFill>
                  <a:srgbClr val="FF0000"/>
                </a:solidFill>
              </a:rPr>
              <a:t>вишак аполипопротеина </a:t>
            </a:r>
            <a:r>
              <a:rPr lang="en-US" dirty="0" smtClean="0">
                <a:solidFill>
                  <a:srgbClr val="FF0000"/>
                </a:solidFill>
              </a:rPr>
              <a:t>C-III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који је иначе ихибитор ЛПЛ и хепатичне липазе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(</a:t>
            </a:r>
            <a:r>
              <a:rPr lang="sr-Cyrl-RS" sz="4000" dirty="0" smtClean="0"/>
              <a:t>тип </a:t>
            </a:r>
            <a:r>
              <a:rPr lang="en-US" sz="4000" dirty="0" smtClean="0"/>
              <a:t>IV)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42856567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Позитивна корелација измећу </a:t>
            </a:r>
            <a:r>
              <a:rPr lang="sr-Cyrl-RS" dirty="0" smtClean="0">
                <a:solidFill>
                  <a:srgbClr val="FF0000"/>
                </a:solidFill>
              </a:rPr>
              <a:t>инсулина и нивоа триацилглицерола</a:t>
            </a:r>
            <a:r>
              <a:rPr lang="sr-Cyrl-RS" dirty="0" smtClean="0"/>
              <a:t> може бити узрок а и не мора</a:t>
            </a:r>
          </a:p>
          <a:p>
            <a:r>
              <a:rPr lang="sr-Cyrl-RS" dirty="0" smtClean="0"/>
              <a:t>Објашњава се деловањем инсулина на промоторски регион </a:t>
            </a:r>
            <a:r>
              <a:rPr lang="sr-Cyrl-RS" dirty="0" smtClean="0">
                <a:solidFill>
                  <a:srgbClr val="FF0000"/>
                </a:solidFill>
              </a:rPr>
              <a:t>апо </a:t>
            </a:r>
            <a:r>
              <a:rPr lang="en-US" dirty="0" smtClean="0">
                <a:solidFill>
                  <a:srgbClr val="FF0000"/>
                </a:solidFill>
              </a:rPr>
              <a:t>C-III</a:t>
            </a:r>
            <a:r>
              <a:rPr lang="sr-Cyrl-RS" dirty="0" smtClean="0">
                <a:solidFill>
                  <a:srgbClr val="FF0000"/>
                </a:solidFill>
              </a:rPr>
              <a:t> регулишућег гена </a:t>
            </a:r>
            <a:r>
              <a:rPr lang="sr-Cyrl-RS" dirty="0" smtClean="0"/>
              <a:t>који стимулише синтезу </a:t>
            </a:r>
            <a:r>
              <a:rPr lang="sr-Cyrl-RS" dirty="0">
                <a:solidFill>
                  <a:srgbClr val="FF0000"/>
                </a:solidFill>
              </a:rPr>
              <a:t>апо </a:t>
            </a:r>
            <a:r>
              <a:rPr lang="en-US" dirty="0">
                <a:solidFill>
                  <a:srgbClr val="FF0000"/>
                </a:solidFill>
              </a:rPr>
              <a:t>C-III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(</a:t>
            </a:r>
            <a:r>
              <a:rPr lang="sr-Cyrl-RS" sz="4000" dirty="0" smtClean="0"/>
              <a:t>тип </a:t>
            </a:r>
            <a:r>
              <a:rPr lang="en-US" sz="4000" dirty="0" smtClean="0"/>
              <a:t>IV)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9959278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Тип </a:t>
            </a:r>
            <a:r>
              <a:rPr lang="en-US" dirty="0" smtClean="0"/>
              <a:t>V</a:t>
            </a:r>
            <a:r>
              <a:rPr lang="sr-Cyrl-RS" dirty="0" smtClean="0"/>
              <a:t> комбинована (</a:t>
            </a:r>
            <a:r>
              <a:rPr lang="sr-Cyrl-RS" dirty="0" smtClean="0">
                <a:solidFill>
                  <a:srgbClr val="FF0000"/>
                </a:solidFill>
              </a:rPr>
              <a:t>ендогено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sr-Cyrl-RS" dirty="0" smtClean="0">
                <a:solidFill>
                  <a:srgbClr val="FF0000"/>
                </a:solidFill>
              </a:rPr>
              <a:t>егзогена</a:t>
            </a:r>
            <a:r>
              <a:rPr lang="sr-Cyrl-RS" dirty="0" smtClean="0"/>
              <a:t>) хипертриглицеридемија се ретко јавља</a:t>
            </a:r>
          </a:p>
          <a:p>
            <a:r>
              <a:rPr lang="sr-Cyrl-RS" dirty="0" smtClean="0"/>
              <a:t>Тип </a:t>
            </a:r>
            <a:r>
              <a:rPr lang="en-US" dirty="0" smtClean="0"/>
              <a:t>V</a:t>
            </a:r>
            <a:r>
              <a:rPr lang="sr-Cyrl-RS" dirty="0" smtClean="0"/>
              <a:t> врло често </a:t>
            </a:r>
            <a:r>
              <a:rPr lang="sr-Cyrl-RS" dirty="0" smtClean="0">
                <a:solidFill>
                  <a:srgbClr val="FF0000"/>
                </a:solidFill>
              </a:rPr>
              <a:t>секундарно обољење </a:t>
            </a:r>
            <a:r>
              <a:rPr lang="sr-Cyrl-RS" dirty="0" smtClean="0"/>
              <a:t>(узимање великих количина лекова, неправилна исхрана, слаба регулација шећерне болести...)</a:t>
            </a:r>
          </a:p>
          <a:p>
            <a:r>
              <a:rPr lang="sr-Cyrl-RS" dirty="0" smtClean="0"/>
              <a:t>Премене у биохемијским параметрима су изражене кроз </a:t>
            </a:r>
            <a:r>
              <a:rPr lang="sr-Cyrl-RS" dirty="0" smtClean="0">
                <a:solidFill>
                  <a:srgbClr val="FF0000"/>
                </a:solidFill>
              </a:rPr>
              <a:t>повешене вредности триацилглицерола у </a:t>
            </a:r>
            <a:r>
              <a:rPr lang="en-US" dirty="0" smtClean="0">
                <a:solidFill>
                  <a:srgbClr val="FF0000"/>
                </a:solidFill>
              </a:rPr>
              <a:t>VLDL </a:t>
            </a:r>
            <a:r>
              <a:rPr lang="sr-Cyrl-RS" dirty="0" smtClean="0">
                <a:solidFill>
                  <a:srgbClr val="FF0000"/>
                </a:solidFill>
              </a:rPr>
              <a:t>фракцији и хиломикрона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</a:t>
            </a:r>
            <a:r>
              <a:rPr lang="sr-Cyrl-RS" sz="4000" dirty="0" smtClean="0"/>
              <a:t>и хиломикрона </a:t>
            </a:r>
            <a:r>
              <a:rPr lang="en-US" sz="4000" dirty="0" smtClean="0"/>
              <a:t>(</a:t>
            </a:r>
            <a:r>
              <a:rPr lang="sr-Cyrl-RS" sz="4000" dirty="0" smtClean="0"/>
              <a:t>тип </a:t>
            </a:r>
            <a:r>
              <a:rPr lang="en-US" sz="4000" dirty="0" smtClean="0"/>
              <a:t>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37812170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</a:t>
            </a:r>
            <a:r>
              <a:rPr lang="sr-Cyrl-RS" sz="4000" dirty="0" smtClean="0"/>
              <a:t>и хиломикрона </a:t>
            </a:r>
            <a:r>
              <a:rPr lang="en-US" sz="4000" dirty="0" smtClean="0"/>
              <a:t>(</a:t>
            </a:r>
            <a:r>
              <a:rPr lang="sr-Cyrl-RS" sz="4000" dirty="0" smtClean="0"/>
              <a:t>тип </a:t>
            </a:r>
            <a:r>
              <a:rPr lang="en-US" sz="4000" dirty="0" smtClean="0"/>
              <a:t>V)</a:t>
            </a:r>
            <a:endParaRPr lang="sr-Cyrl-RS" sz="4000" dirty="0" smtClean="0"/>
          </a:p>
        </p:txBody>
      </p:sp>
      <p:pic>
        <p:nvPicPr>
          <p:cNvPr id="4098" name="Picture 2" descr="D:\Users\Petar Canovic\Desktop\tip V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200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16701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dirty="0" smtClean="0"/>
              <a:t>Три хипотезе о узроцима настанка тип </a:t>
            </a:r>
            <a:r>
              <a:rPr lang="en-US" dirty="0" smtClean="0"/>
              <a:t>V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Синтеза ендогених триацилглицерола и секреција </a:t>
            </a:r>
            <a:r>
              <a:rPr lang="en-US" dirty="0" smtClean="0"/>
              <a:t>VLDL-a</a:t>
            </a:r>
            <a:r>
              <a:rPr lang="sr-Cyrl-RS" dirty="0" smtClean="0"/>
              <a:t> су абнормално повећане тако да долази до </a:t>
            </a:r>
            <a:r>
              <a:rPr lang="sr-Cyrl-RS" dirty="0" smtClean="0">
                <a:solidFill>
                  <a:srgbClr val="FF0000"/>
                </a:solidFill>
              </a:rPr>
              <a:t>сатурације метаболичких путева </a:t>
            </a:r>
            <a:r>
              <a:rPr lang="sr-Cyrl-RS" dirty="0" smtClean="0"/>
              <a:t>разлагања </a:t>
            </a:r>
            <a:r>
              <a:rPr lang="en-US" dirty="0" smtClean="0"/>
              <a:t>VLDL-a</a:t>
            </a:r>
            <a:r>
              <a:rPr lang="sr-Cyrl-RS" dirty="0" smtClean="0"/>
              <a:t> који су заједнички са метаболизмом хиломикрона што проузрокује повећање оба липопротеина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Синтеза триглицерида је нормална, а поремећај је у клиренсу </a:t>
            </a:r>
            <a:r>
              <a:rPr lang="en-US" dirty="0"/>
              <a:t>VLDL-a</a:t>
            </a:r>
            <a:r>
              <a:rPr lang="sr-Cyrl-RS" dirty="0"/>
              <a:t> </a:t>
            </a:r>
            <a:r>
              <a:rPr lang="sr-Cyrl-RS" dirty="0" smtClean="0"/>
              <a:t> и хиломикрона (дефицијенција апо С</a:t>
            </a:r>
            <a:r>
              <a:rPr lang="en-US" dirty="0" smtClean="0"/>
              <a:t>-II</a:t>
            </a:r>
            <a:r>
              <a:rPr lang="sr-Cyrl-RS" dirty="0" smtClean="0"/>
              <a:t>)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Последица оба ова абнормалитета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4000" dirty="0" smtClean="0"/>
              <a:t>Повећање </a:t>
            </a:r>
            <a:r>
              <a:rPr lang="en-US" sz="4000" dirty="0" smtClean="0"/>
              <a:t>VLDL-a </a:t>
            </a:r>
            <a:r>
              <a:rPr lang="sr-Cyrl-RS" sz="4000" dirty="0" smtClean="0"/>
              <a:t>и хиломикрона </a:t>
            </a:r>
            <a:r>
              <a:rPr lang="en-US" sz="4000" dirty="0" smtClean="0"/>
              <a:t>(</a:t>
            </a:r>
            <a:r>
              <a:rPr lang="sr-Cyrl-RS" sz="4000" dirty="0" smtClean="0"/>
              <a:t>тип </a:t>
            </a:r>
            <a:r>
              <a:rPr lang="en-US" sz="4000" dirty="0" smtClean="0"/>
              <a:t>V)</a:t>
            </a:r>
            <a:endParaRPr lang="sr-Cyrl-RS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31062731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Најучесталија </a:t>
            </a:r>
            <a:r>
              <a:rPr lang="sr-Cyrl-RS" dirty="0" smtClean="0">
                <a:solidFill>
                  <a:srgbClr val="FF0000"/>
                </a:solidFill>
              </a:rPr>
              <a:t>хиперлипопротеинемија</a:t>
            </a:r>
            <a:r>
              <a:rPr lang="sr-Cyrl-RS" dirty="0" smtClean="0"/>
              <a:t>, у овој подгрупи је највећи број пацијената који доживе акутни инфаркт миокарда</a:t>
            </a:r>
          </a:p>
          <a:p>
            <a:r>
              <a:rPr lang="sr-Cyrl-RS" dirty="0" smtClean="0"/>
              <a:t>Наслеђује се аутозомно доминантно</a:t>
            </a:r>
          </a:p>
          <a:p>
            <a:r>
              <a:rPr lang="sr-Cyrl-RS" dirty="0" smtClean="0"/>
              <a:t>Клинички симптоми ове хиперлипидемије се јављају код одраслих</a:t>
            </a:r>
          </a:p>
          <a:p>
            <a:r>
              <a:rPr lang="sr-Cyrl-RS" dirty="0" smtClean="0"/>
              <a:t>Биохемијски профил доста варира и карактерише се повишеним </a:t>
            </a:r>
            <a:r>
              <a:rPr lang="en-US" dirty="0" smtClean="0"/>
              <a:t>LDL </a:t>
            </a:r>
            <a:r>
              <a:rPr lang="sr-Cyrl-RS" dirty="0" smtClean="0"/>
              <a:t>и </a:t>
            </a:r>
            <a:r>
              <a:rPr lang="en-US" dirty="0" smtClean="0"/>
              <a:t>VLDL </a:t>
            </a:r>
            <a:r>
              <a:rPr lang="sr-Cyrl-RS" dirty="0" smtClean="0"/>
              <a:t>честицама</a:t>
            </a:r>
          </a:p>
          <a:p>
            <a:r>
              <a:rPr lang="sr-Cyrl-RS" dirty="0" smtClean="0"/>
              <a:t>Пацијенти имају повишен холестерол и апо </a:t>
            </a:r>
            <a:r>
              <a:rPr lang="en-US" dirty="0" smtClean="0"/>
              <a:t>B-100</a:t>
            </a:r>
            <a:r>
              <a:rPr lang="sr-Cyrl-RS" dirty="0" smtClean="0"/>
              <a:t>, а триглицериди </a:t>
            </a:r>
            <a:r>
              <a:rPr lang="en-US" dirty="0" smtClean="0"/>
              <a:t>(</a:t>
            </a:r>
            <a:r>
              <a:rPr lang="sr-Cyrl-RS" dirty="0" smtClean="0"/>
              <a:t>из </a:t>
            </a:r>
            <a:r>
              <a:rPr lang="en-US" dirty="0" smtClean="0"/>
              <a:t>VLDL-a)</a:t>
            </a:r>
            <a:r>
              <a:rPr lang="sr-Cyrl-RS" dirty="0" smtClean="0"/>
              <a:t> варирају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200" dirty="0" smtClean="0"/>
              <a:t>Фамилијарна комбинована хиперлипидемија </a:t>
            </a:r>
            <a:r>
              <a:rPr lang="en-US" sz="3200" dirty="0" smtClean="0"/>
              <a:t>(</a:t>
            </a:r>
            <a:r>
              <a:rPr lang="sr-Cyrl-RS" sz="3200" dirty="0" smtClean="0"/>
              <a:t>повећани </a:t>
            </a:r>
            <a:r>
              <a:rPr lang="en-US" sz="3200" dirty="0" smtClean="0"/>
              <a:t>LDL </a:t>
            </a:r>
            <a:r>
              <a:rPr lang="sr-Cyrl-RS" sz="3200" dirty="0" smtClean="0"/>
              <a:t>и </a:t>
            </a:r>
            <a:r>
              <a:rPr lang="en-US" sz="3200" dirty="0" smtClean="0"/>
              <a:t>VDL</a:t>
            </a:r>
            <a:r>
              <a:rPr lang="sr-Cyrl-RS" sz="3200" dirty="0"/>
              <a:t> </a:t>
            </a:r>
            <a:r>
              <a:rPr lang="sr-Cyrl-RS" sz="3200" dirty="0" smtClean="0"/>
              <a:t>липопротеини )</a:t>
            </a:r>
          </a:p>
        </p:txBody>
      </p:sp>
    </p:spTree>
    <p:extLst>
      <p:ext uri="{BB962C8B-B14F-4D97-AF65-F5344CB8AC3E}">
        <p14:creationId xmlns:p14="http://schemas.microsoft.com/office/powerpoint/2010/main" xmlns="" val="19913112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Основна карактеристика фамилијарне комбиноване хиперлипидемије је повећан апо </a:t>
            </a:r>
            <a:r>
              <a:rPr lang="en-US" dirty="0" smtClean="0"/>
              <a:t>B-100</a:t>
            </a:r>
            <a:r>
              <a:rPr lang="sr-Cyrl-RS" dirty="0" smtClean="0"/>
              <a:t> са повишеним укупним холестеролом и </a:t>
            </a:r>
            <a:r>
              <a:rPr lang="en-US" dirty="0" smtClean="0"/>
              <a:t>LDL </a:t>
            </a:r>
            <a:r>
              <a:rPr lang="sr-Cyrl-RS" dirty="0" smtClean="0"/>
              <a:t>холестеролом</a:t>
            </a:r>
            <a:endParaRPr lang="en-US" dirty="0" smtClean="0"/>
          </a:p>
          <a:p>
            <a:r>
              <a:rPr lang="sr-Cyrl-RS" dirty="0" smtClean="0"/>
              <a:t>Сматра се да је ова хиперлипидемија последица вишка хепатичне продукције липопротеина</a:t>
            </a:r>
          </a:p>
          <a:p>
            <a:r>
              <a:rPr lang="sr-Cyrl-RS" dirty="0" smtClean="0"/>
              <a:t>Катаболички процеси везани за </a:t>
            </a:r>
            <a:r>
              <a:rPr lang="en-US" dirty="0" smtClean="0"/>
              <a:t>VLDL </a:t>
            </a:r>
            <a:r>
              <a:rPr lang="sr-Cyrl-RS" dirty="0" smtClean="0"/>
              <a:t>и клиренс </a:t>
            </a:r>
            <a:r>
              <a:rPr lang="en-US" dirty="0" smtClean="0"/>
              <a:t>LDL </a:t>
            </a:r>
            <a:r>
              <a:rPr lang="sr-Cyrl-RS" dirty="0" smtClean="0"/>
              <a:t>су јако смањени</a:t>
            </a:r>
          </a:p>
          <a:p>
            <a:r>
              <a:rPr lang="sr-Cyrl-RS" dirty="0" smtClean="0"/>
              <a:t>Повећан ризик од кардиоваскуларних болести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200" dirty="0" smtClean="0"/>
              <a:t>Фамилијарна комбинована хиперлипидемија </a:t>
            </a:r>
            <a:r>
              <a:rPr lang="en-US" sz="3200" dirty="0" smtClean="0"/>
              <a:t>(</a:t>
            </a:r>
            <a:r>
              <a:rPr lang="sr-Cyrl-RS" sz="3200" dirty="0" smtClean="0"/>
              <a:t>повећани </a:t>
            </a:r>
            <a:r>
              <a:rPr lang="en-US" sz="3200" dirty="0" smtClean="0"/>
              <a:t>LDL </a:t>
            </a:r>
            <a:r>
              <a:rPr lang="sr-Cyrl-RS" sz="3200" dirty="0" smtClean="0"/>
              <a:t>и </a:t>
            </a:r>
            <a:r>
              <a:rPr lang="en-US" sz="3200" dirty="0" smtClean="0"/>
              <a:t>VDL</a:t>
            </a:r>
            <a:r>
              <a:rPr lang="sr-Cyrl-RS" sz="3200" dirty="0"/>
              <a:t> </a:t>
            </a:r>
            <a:r>
              <a:rPr lang="sr-Cyrl-RS" sz="3200" dirty="0" smtClean="0"/>
              <a:t>липопротеини )</a:t>
            </a:r>
          </a:p>
        </p:txBody>
      </p:sp>
    </p:spTree>
    <p:extLst>
      <p:ext uri="{BB962C8B-B14F-4D97-AF65-F5344CB8AC3E}">
        <p14:creationId xmlns:p14="http://schemas.microsoft.com/office/powerpoint/2010/main" xmlns="" val="33224743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Фамилијарна хипералфалипопротеинемија је релативно ново уочена генетска абнормалност</a:t>
            </a:r>
          </a:p>
          <a:p>
            <a:r>
              <a:rPr lang="sr-Cyrl-RS" dirty="0" smtClean="0"/>
              <a:t>Преноси се аутозмоно доминантно</a:t>
            </a:r>
          </a:p>
          <a:p>
            <a:r>
              <a:rPr lang="sr-Cyrl-RS" dirty="0" smtClean="0"/>
              <a:t>Секундарна је детектована код терапије естрогенима и узимања алкохола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200" dirty="0" smtClean="0"/>
              <a:t>Повећан </a:t>
            </a:r>
            <a:r>
              <a:rPr lang="en-US" sz="3200" dirty="0" smtClean="0"/>
              <a:t>HDL </a:t>
            </a:r>
            <a:r>
              <a:rPr lang="sr-Cyrl-RS" sz="3200" dirty="0" smtClean="0"/>
              <a:t>(хипералфалипопротеинемије)</a:t>
            </a:r>
          </a:p>
        </p:txBody>
      </p:sp>
    </p:spTree>
    <p:extLst>
      <p:ext uri="{BB962C8B-B14F-4D97-AF65-F5344CB8AC3E}">
        <p14:creationId xmlns:p14="http://schemas.microsoft.com/office/powerpoint/2010/main" xmlns="" val="32358018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Уколико се код деце уочи </a:t>
            </a:r>
            <a:r>
              <a:rPr lang="sr-Cyrl-RS" dirty="0" smtClean="0">
                <a:solidFill>
                  <a:srgbClr val="FF0000"/>
                </a:solidFill>
              </a:rPr>
              <a:t>повећана концентрација </a:t>
            </a:r>
            <a:r>
              <a:rPr lang="en-US" dirty="0" smtClean="0">
                <a:solidFill>
                  <a:srgbClr val="FF0000"/>
                </a:solidFill>
              </a:rPr>
              <a:t>HDL</a:t>
            </a:r>
            <a:r>
              <a:rPr lang="sr-Cyrl-RS" dirty="0" smtClean="0">
                <a:solidFill>
                  <a:srgbClr val="FF0000"/>
                </a:solidFill>
              </a:rPr>
              <a:t> холестерола </a:t>
            </a:r>
            <a:r>
              <a:rPr lang="sr-Cyrl-RS" dirty="0" smtClean="0"/>
              <a:t>може се поставити дијагноза овог поремећаја</a:t>
            </a:r>
          </a:p>
          <a:p>
            <a:r>
              <a:rPr lang="sr-Cyrl-RS" dirty="0" smtClean="0"/>
              <a:t>Синдром се карактерише повишеним вредностима </a:t>
            </a:r>
            <a:r>
              <a:rPr lang="en-US" dirty="0"/>
              <a:t>HDL</a:t>
            </a:r>
            <a:r>
              <a:rPr lang="sr-Cyrl-RS" dirty="0"/>
              <a:t> </a:t>
            </a:r>
            <a:r>
              <a:rPr lang="sr-Cyrl-RS" dirty="0" smtClean="0"/>
              <a:t>холестерола, слабо повишеним холестеролом и нормалним триацилглицеролима</a:t>
            </a:r>
          </a:p>
          <a:p>
            <a:r>
              <a:rPr lang="sr-Cyrl-RS" dirty="0" smtClean="0"/>
              <a:t>Тачан механизам ове хиперлипопротеинемије се још не зна али је претпоставка да је везана за промене у клиренсу липопротеина богатих триацлиглицеролима и активности липопротеинске липазе, као и повећане синтезе апо </a:t>
            </a:r>
            <a:r>
              <a:rPr lang="en-US" dirty="0" smtClean="0"/>
              <a:t>A1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200" dirty="0" smtClean="0"/>
              <a:t>Повећан </a:t>
            </a:r>
            <a:r>
              <a:rPr lang="en-US" sz="3200" dirty="0" smtClean="0"/>
              <a:t>HDL </a:t>
            </a:r>
            <a:r>
              <a:rPr lang="sr-Cyrl-RS" sz="3200" dirty="0" smtClean="0"/>
              <a:t>(хипералфалипопротеинемије)</a:t>
            </a:r>
          </a:p>
        </p:txBody>
      </p:sp>
    </p:spTree>
    <p:extLst>
      <p:ext uri="{BB962C8B-B14F-4D97-AF65-F5344CB8AC3E}">
        <p14:creationId xmlns:p14="http://schemas.microsoft.com/office/powerpoint/2010/main" xmlns="" val="34216348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Имају клинички значај јер доводе до абнормалности у неком од метаболичких путева</a:t>
            </a:r>
          </a:p>
          <a:p>
            <a:r>
              <a:rPr lang="sr-Cyrl-RS" dirty="0" smtClean="0"/>
              <a:t>Поремећај у метаболизму </a:t>
            </a:r>
            <a:r>
              <a:rPr lang="sr-Cyrl-RS" dirty="0" smtClean="0">
                <a:solidFill>
                  <a:srgbClr val="FF0000"/>
                </a:solidFill>
              </a:rPr>
              <a:t>хиломикрона</a:t>
            </a:r>
            <a:r>
              <a:rPr lang="sr-Cyrl-RS" dirty="0" smtClean="0"/>
              <a:t> доводи до промене у апсорпцији триацилглицерола, холестерола и липосолубилних витамина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Дефицијенција </a:t>
            </a:r>
            <a:r>
              <a:rPr lang="en-US" dirty="0" smtClean="0">
                <a:solidFill>
                  <a:srgbClr val="FF0000"/>
                </a:solidFill>
              </a:rPr>
              <a:t>VLDL-a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доводи до поремећаја у достављању ендогених триацилглицерола</a:t>
            </a:r>
          </a:p>
          <a:p>
            <a:r>
              <a:rPr lang="sr-Cyrl-RS" dirty="0" smtClean="0">
                <a:solidFill>
                  <a:srgbClr val="FF0000"/>
                </a:solidFill>
              </a:rPr>
              <a:t>Абнормалности </a:t>
            </a:r>
            <a:r>
              <a:rPr lang="en-US" dirty="0" smtClean="0">
                <a:solidFill>
                  <a:srgbClr val="FF0000"/>
                </a:solidFill>
              </a:rPr>
              <a:t>HDL</a:t>
            </a:r>
            <a:r>
              <a:rPr lang="sr-Cyrl-RS" dirty="0" smtClean="0">
                <a:solidFill>
                  <a:srgbClr val="FF0000"/>
                </a:solidFill>
              </a:rPr>
              <a:t> холестрола или у </a:t>
            </a:r>
            <a:r>
              <a:rPr lang="en-US" dirty="0" smtClean="0">
                <a:solidFill>
                  <a:srgbClr val="FF0000"/>
                </a:solidFill>
              </a:rPr>
              <a:t>LCAT </a:t>
            </a:r>
            <a:r>
              <a:rPr lang="sr-Cyrl-RS" dirty="0" smtClean="0">
                <a:solidFill>
                  <a:srgbClr val="FF0000"/>
                </a:solidFill>
              </a:rPr>
              <a:t>систему </a:t>
            </a:r>
            <a:r>
              <a:rPr lang="sr-Cyrl-RS" dirty="0" smtClean="0"/>
              <a:t>одражавају се на уклањање холестерола из периферног ткива и смањену протективну улогу </a:t>
            </a:r>
            <a:r>
              <a:rPr lang="en-US" dirty="0" smtClean="0"/>
              <a:t>HDL</a:t>
            </a:r>
            <a:r>
              <a:rPr lang="sr-Cyrl-RS" dirty="0" smtClean="0"/>
              <a:t> честица у атеросклерози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Хиполипопротеинемије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692235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Код деце лингвална липаза има значајну улогу у варењу липида</a:t>
            </a:r>
          </a:p>
          <a:p>
            <a:r>
              <a:rPr lang="sr-Cyrl-RS" dirty="0" smtClean="0"/>
              <a:t>Код одраслих нема варења липида у устима и желуцу тако да они углавом непромењени доспевају до </a:t>
            </a:r>
            <a:r>
              <a:rPr lang="sr-Cyrl-RS" dirty="0" smtClean="0">
                <a:solidFill>
                  <a:srgbClr val="FF0000"/>
                </a:solidFill>
              </a:rPr>
              <a:t>танког црева</a:t>
            </a:r>
          </a:p>
          <a:p>
            <a:r>
              <a:rPr lang="sr-Cyrl-RS" dirty="0" smtClean="0"/>
              <a:t>Масти се највећим делом варе у интестинуму деловањем </a:t>
            </a:r>
            <a:r>
              <a:rPr lang="sr-Cyrl-RS" dirty="0" smtClean="0">
                <a:solidFill>
                  <a:srgbClr val="FF0000"/>
                </a:solidFill>
              </a:rPr>
              <a:t>ензима панкреаса и интестинума као и деловањем жучних соли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1. Интралуминална фаза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1427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Фамилијарна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хипобеталипопротеинемија </a:t>
            </a:r>
            <a:r>
              <a:rPr lang="sr-Cyrl-RS" dirty="0" smtClean="0"/>
              <a:t>се наслеђује аутозмоно доминантно</a:t>
            </a:r>
          </a:p>
          <a:p>
            <a:r>
              <a:rPr lang="sr-Cyrl-RS" dirty="0" smtClean="0"/>
              <a:t>Обично се овом поремећају не посвећује довољно пажње јер особе са нижим укупним холестеролом и </a:t>
            </a:r>
            <a:r>
              <a:rPr lang="en-US" dirty="0" smtClean="0"/>
              <a:t>LDL</a:t>
            </a:r>
            <a:r>
              <a:rPr lang="sr-Cyrl-RS" dirty="0" smtClean="0"/>
              <a:t> холестеролом </a:t>
            </a:r>
            <a:r>
              <a:rPr lang="sr-Cyrl-RS" dirty="0" smtClean="0">
                <a:solidFill>
                  <a:srgbClr val="FF0000"/>
                </a:solidFill>
              </a:rPr>
              <a:t>немају повећан ризик за настанак атеросклерозе</a:t>
            </a:r>
          </a:p>
          <a:p>
            <a:r>
              <a:rPr lang="sr-Cyrl-RS" dirty="0" smtClean="0"/>
              <a:t>Ово стање се не сме мешати са абеталипопротеинемијом тј, потпуним одсуством апо </a:t>
            </a:r>
            <a:r>
              <a:rPr lang="en-US" dirty="0" smtClean="0"/>
              <a:t>B</a:t>
            </a:r>
            <a:r>
              <a:rPr lang="sr-Cyrl-RS" dirty="0" smtClean="0"/>
              <a:t>, што је праћено малапсорпцијом масти и менталном ретардацијом</a:t>
            </a:r>
          </a:p>
          <a:p>
            <a:r>
              <a:rPr lang="sr-Cyrl-RS" dirty="0" smtClean="0"/>
              <a:t>У хипобеталипопротеинемијама,</a:t>
            </a:r>
            <a:r>
              <a:rPr lang="en-US" dirty="0" smtClean="0"/>
              <a:t> </a:t>
            </a:r>
            <a:r>
              <a:rPr lang="en-US" dirty="0"/>
              <a:t>LDL</a:t>
            </a:r>
            <a:r>
              <a:rPr lang="sr-Cyrl-RS" dirty="0"/>
              <a:t> </a:t>
            </a:r>
            <a:r>
              <a:rPr lang="sr-Cyrl-RS" dirty="0" smtClean="0"/>
              <a:t>холестерол иако низак </a:t>
            </a:r>
            <a:r>
              <a:rPr lang="sr-Cyrl-RS" dirty="0" smtClean="0">
                <a:solidFill>
                  <a:srgbClr val="FF0000"/>
                </a:solidFill>
              </a:rPr>
              <a:t>се може увек детектовати</a:t>
            </a:r>
            <a:r>
              <a:rPr lang="sr-Cyrl-RS" dirty="0" smtClean="0"/>
              <a:t>, док концентрације осталих липопротеина могу бити ниске, нормалне или повећане</a:t>
            </a:r>
            <a:endParaRPr lang="sr-Cyrl-R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Редуковани </a:t>
            </a:r>
            <a:r>
              <a:rPr lang="en-US" sz="3600" dirty="0" smtClean="0"/>
              <a:t>LDL (</a:t>
            </a:r>
            <a:r>
              <a:rPr lang="sr-Cyrl-RS" sz="3600" dirty="0" smtClean="0"/>
              <a:t>хипобеталипопротеинемија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402162167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Проучавања метаболизма </a:t>
            </a:r>
            <a:r>
              <a:rPr lang="en-US" dirty="0" smtClean="0"/>
              <a:t>LDL-a</a:t>
            </a:r>
            <a:r>
              <a:rPr lang="sr-Cyrl-RS" dirty="0" smtClean="0"/>
              <a:t>, прецизније </a:t>
            </a:r>
            <a:r>
              <a:rPr lang="en-US" dirty="0" err="1" smtClean="0"/>
              <a:t>apo</a:t>
            </a:r>
            <a:r>
              <a:rPr lang="en-US" dirty="0" smtClean="0"/>
              <a:t> B</a:t>
            </a:r>
            <a:r>
              <a:rPr lang="sr-Cyrl-RS" dirty="0" smtClean="0"/>
              <a:t> код пацијената са хипобеталипопротеинемијом указују да ови пацијенти синтетишу само половину </a:t>
            </a:r>
            <a:r>
              <a:rPr lang="en-US" dirty="0" smtClean="0"/>
              <a:t>LDL-a</a:t>
            </a:r>
            <a:r>
              <a:rPr lang="sr-Cyrl-RS" dirty="0" smtClean="0"/>
              <a:t>, али даљи катаболички процеси ове честице остају нормални</a:t>
            </a:r>
          </a:p>
          <a:p>
            <a:r>
              <a:rPr lang="sr-Cyrl-RS" dirty="0" smtClean="0"/>
              <a:t>Пошто је </a:t>
            </a:r>
            <a:r>
              <a:rPr lang="en-US" dirty="0" smtClean="0"/>
              <a:t>LDL</a:t>
            </a:r>
            <a:r>
              <a:rPr lang="sr-Cyrl-RS" dirty="0" smtClean="0"/>
              <a:t> производ разлагања </a:t>
            </a:r>
            <a:r>
              <a:rPr lang="en-US" dirty="0" smtClean="0"/>
              <a:t>VLDL-a</a:t>
            </a:r>
            <a:r>
              <a:rPr lang="sr-Cyrl-RS" dirty="0" smtClean="0"/>
              <a:t>, пацијенти са</a:t>
            </a:r>
            <a:r>
              <a:rPr lang="sr-Cyrl-RS" dirty="0"/>
              <a:t> </a:t>
            </a:r>
            <a:r>
              <a:rPr lang="sr-Cyrl-RS" dirty="0" smtClean="0"/>
              <a:t>хипобеталипопротеинемијом исто тако имају ниске вредности триацилглицерола што указује на снижену продукцију </a:t>
            </a:r>
            <a:r>
              <a:rPr lang="en-US" dirty="0" smtClean="0"/>
              <a:t>VLDL-a</a:t>
            </a:r>
            <a:endParaRPr lang="sr-Cyrl-RS" dirty="0" smtClean="0"/>
          </a:p>
          <a:p>
            <a:r>
              <a:rPr lang="sr-Cyrl-RS" dirty="0" smtClean="0"/>
              <a:t>Испитивања појединих породица показале су да постоје такве форме </a:t>
            </a:r>
            <a:r>
              <a:rPr lang="en-US" dirty="0" err="1"/>
              <a:t>apo</a:t>
            </a:r>
            <a:r>
              <a:rPr lang="en-US" dirty="0"/>
              <a:t> </a:t>
            </a:r>
            <a:r>
              <a:rPr lang="en-US" dirty="0" smtClean="0"/>
              <a:t>B</a:t>
            </a:r>
            <a:r>
              <a:rPr lang="sr-Cyrl-RS" dirty="0" smtClean="0"/>
              <a:t> које резултирају екстремно виским клиренсом </a:t>
            </a:r>
            <a:r>
              <a:rPr lang="en-US" dirty="0" smtClean="0"/>
              <a:t>LDL-a</a:t>
            </a:r>
            <a:r>
              <a:rPr lang="sr-Cyrl-RS" dirty="0" smtClean="0"/>
              <a:t> у метаболизму путем рецептора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Редуковани </a:t>
            </a:r>
            <a:r>
              <a:rPr lang="en-US" sz="3600" dirty="0" smtClean="0"/>
              <a:t>LDL (</a:t>
            </a:r>
            <a:r>
              <a:rPr lang="sr-Cyrl-RS" sz="3600" dirty="0" smtClean="0"/>
              <a:t>хипобеталипопротеинемија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6274095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Ретко обољење које се карактерише потпуним одсуством липопротеина који садрже апо </a:t>
            </a:r>
            <a:r>
              <a:rPr lang="en-US" dirty="0" smtClean="0"/>
              <a:t>B-100</a:t>
            </a:r>
            <a:endParaRPr lang="sr-Cyrl-RS" dirty="0" smtClean="0"/>
          </a:p>
          <a:p>
            <a:r>
              <a:rPr lang="sr-Cyrl-RS" dirty="0" smtClean="0"/>
              <a:t>Наслеђивање је аутозомно рецесивно</a:t>
            </a:r>
          </a:p>
          <a:p>
            <a:r>
              <a:rPr lang="sr-Cyrl-RS" dirty="0" smtClean="0"/>
              <a:t>У плазми хомозиготних особа нема хиломикрона, </a:t>
            </a:r>
            <a:r>
              <a:rPr lang="en-US" dirty="0"/>
              <a:t>V</a:t>
            </a:r>
            <a:r>
              <a:rPr lang="en-US" dirty="0" smtClean="0"/>
              <a:t>LDL-a</a:t>
            </a:r>
            <a:r>
              <a:rPr lang="sr-Cyrl-RS" dirty="0" smtClean="0"/>
              <a:t> </a:t>
            </a:r>
            <a:r>
              <a:rPr lang="en-US" dirty="0" smtClean="0"/>
              <a:t>LDL-a</a:t>
            </a:r>
            <a:r>
              <a:rPr lang="sr-Cyrl-RS" dirty="0" smtClean="0"/>
              <a:t>, а имунофлуоресцентна </a:t>
            </a:r>
            <a:r>
              <a:rPr lang="sr-Cyrl-RS" dirty="0" smtClean="0">
                <a:solidFill>
                  <a:srgbClr val="FF0000"/>
                </a:solidFill>
              </a:rPr>
              <a:t>бојења нису доказала присуство </a:t>
            </a:r>
            <a:r>
              <a:rPr lang="sr-Cyrl-RS" dirty="0">
                <a:solidFill>
                  <a:srgbClr val="FF0000"/>
                </a:solidFill>
              </a:rPr>
              <a:t>апо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endParaRPr lang="sr-Cyrl-RS" dirty="0" smtClean="0">
              <a:solidFill>
                <a:srgbClr val="FF0000"/>
              </a:solidFill>
            </a:endParaRPr>
          </a:p>
          <a:p>
            <a:r>
              <a:rPr lang="sr-Cyrl-RS" dirty="0" smtClean="0"/>
              <a:t>Као последица одсуства </a:t>
            </a:r>
            <a:r>
              <a:rPr lang="sr-Cyrl-RS" dirty="0"/>
              <a:t>апо </a:t>
            </a:r>
            <a:r>
              <a:rPr lang="en-US" dirty="0" smtClean="0"/>
              <a:t>B</a:t>
            </a:r>
            <a:r>
              <a:rPr lang="sr-Cyrl-RS" dirty="0" smtClean="0"/>
              <a:t> вредности триацилглицерола, холестерола и фосфолипида су ниске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Остуство </a:t>
            </a:r>
            <a:r>
              <a:rPr lang="en-US" sz="3600" dirty="0" smtClean="0"/>
              <a:t>LDL-a (</a:t>
            </a:r>
            <a:r>
              <a:rPr lang="en-US" sz="3600" dirty="0"/>
              <a:t>a</a:t>
            </a:r>
            <a:r>
              <a:rPr lang="sr-Cyrl-RS" sz="3600" dirty="0" smtClean="0"/>
              <a:t>беталипопротеинемија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7975427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Тачан механизам је абнормалност у синтези или секрецији липопротеина који садрже </a:t>
            </a:r>
            <a:r>
              <a:rPr lang="sr-Cyrl-RS" sz="2200" dirty="0"/>
              <a:t>апо </a:t>
            </a:r>
            <a:r>
              <a:rPr lang="en-US" sz="2200" dirty="0" smtClean="0"/>
              <a:t>B</a:t>
            </a:r>
            <a:endParaRPr lang="sr-Cyrl-RS" sz="2200" dirty="0" smtClean="0"/>
          </a:p>
          <a:p>
            <a:r>
              <a:rPr lang="sr-Cyrl-RS" sz="2200" dirty="0" smtClean="0"/>
              <a:t>Клинички симптоми варирају и зависе од тежине обољења</a:t>
            </a:r>
          </a:p>
          <a:p>
            <a:r>
              <a:rPr lang="sr-Cyrl-RS" sz="2200" dirty="0" smtClean="0"/>
              <a:t>Малапсорпција масти из хране јавља се већ код деце и последица је мала телесна тежина</a:t>
            </a:r>
          </a:p>
          <a:p>
            <a:r>
              <a:rPr lang="sr-Cyrl-RS" sz="2200" dirty="0" smtClean="0"/>
              <a:t>Код пацијената који узимају нормалну храну јавља се стеатореја</a:t>
            </a:r>
          </a:p>
          <a:p>
            <a:r>
              <a:rPr lang="sr-Cyrl-RS" sz="2200" dirty="0" smtClean="0"/>
              <a:t>Ретардација у расту се јавља због недостатака липосолубилних витамина</a:t>
            </a:r>
          </a:p>
          <a:p>
            <a:r>
              <a:rPr lang="sr-Cyrl-RS" sz="2200" dirty="0" smtClean="0"/>
              <a:t>Због недостатка витамина Е пацијенти болују од прогресивне дегенрације ЦНС</a:t>
            </a:r>
            <a:r>
              <a:rPr lang="en-US" sz="2200" dirty="0" smtClean="0"/>
              <a:t>-a</a:t>
            </a:r>
          </a:p>
          <a:p>
            <a:r>
              <a:rPr lang="sr-Cyrl-RS" sz="2200" dirty="0" smtClean="0"/>
              <a:t>Због недостатка витамина А јавља се ноћно слепило</a:t>
            </a:r>
            <a:endParaRPr lang="sr-Cyrl-RS" sz="2200" dirty="0"/>
          </a:p>
          <a:p>
            <a:r>
              <a:rPr lang="sr-Cyrl-RS" sz="2200" dirty="0" smtClean="0"/>
              <a:t>Протромбинско време продужено услед недостатка витамина К 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Остуство </a:t>
            </a:r>
            <a:r>
              <a:rPr lang="en-US" sz="3600" dirty="0" smtClean="0"/>
              <a:t>LDL-a (</a:t>
            </a:r>
            <a:r>
              <a:rPr lang="en-US" sz="3600" dirty="0"/>
              <a:t>a</a:t>
            </a:r>
            <a:r>
              <a:rPr lang="sr-Cyrl-RS" sz="3600" dirty="0" smtClean="0"/>
              <a:t>беталипопротеинемија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12990685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Узроци примарне хипоалфалипопротеинемије су на нивоу</a:t>
            </a:r>
            <a:r>
              <a:rPr lang="en-US" dirty="0" smtClean="0"/>
              <a:t> </a:t>
            </a:r>
            <a:r>
              <a:rPr lang="sr-Cyrl-RS" dirty="0" smtClean="0">
                <a:solidFill>
                  <a:srgbClr val="FF0000"/>
                </a:solidFill>
              </a:rPr>
              <a:t>апо А</a:t>
            </a:r>
            <a:r>
              <a:rPr lang="en-US" dirty="0" smtClean="0">
                <a:solidFill>
                  <a:srgbClr val="FF0000"/>
                </a:solidFill>
              </a:rPr>
              <a:t>-I</a:t>
            </a:r>
            <a:r>
              <a:rPr lang="sr-Cyrl-RS" dirty="0" smtClean="0">
                <a:solidFill>
                  <a:srgbClr val="FF0000"/>
                </a:solidFill>
              </a:rPr>
              <a:t>, лецитин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sr-Cyrl-RS" dirty="0" smtClean="0">
                <a:solidFill>
                  <a:srgbClr val="FF0000"/>
                </a:solidFill>
              </a:rPr>
              <a:t>холестерол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sr-Cyrl-RS" dirty="0" smtClean="0">
                <a:solidFill>
                  <a:srgbClr val="FF0000"/>
                </a:solidFill>
              </a:rPr>
              <a:t>ацилтрансферазе, </a:t>
            </a:r>
            <a:r>
              <a:rPr lang="en-US" dirty="0" smtClean="0">
                <a:solidFill>
                  <a:srgbClr val="FF0000"/>
                </a:solidFill>
              </a:rPr>
              <a:t>ABC1</a:t>
            </a:r>
            <a:r>
              <a:rPr lang="sr-Cyrl-RS" dirty="0" smtClean="0">
                <a:solidFill>
                  <a:srgbClr val="FF0000"/>
                </a:solidFill>
              </a:rPr>
              <a:t> транспортера и непознати генетски фактори</a:t>
            </a:r>
          </a:p>
          <a:p>
            <a:r>
              <a:rPr lang="sr-Cyrl-RS" dirty="0" smtClean="0"/>
              <a:t>Поремећај на нивоу </a:t>
            </a:r>
            <a:r>
              <a:rPr lang="sr-Cyrl-RS" dirty="0"/>
              <a:t>апо </a:t>
            </a:r>
            <a:r>
              <a:rPr lang="sr-Cyrl-RS" dirty="0" smtClean="0"/>
              <a:t>А</a:t>
            </a:r>
            <a:r>
              <a:rPr lang="en-US" dirty="0" smtClean="0"/>
              <a:t>-I</a:t>
            </a:r>
            <a:r>
              <a:rPr lang="sr-Cyrl-RS" dirty="0" smtClean="0"/>
              <a:t> може бити последица комплетне дефицијенције </a:t>
            </a:r>
            <a:r>
              <a:rPr lang="sr-Cyrl-RS" dirty="0"/>
              <a:t>апо </a:t>
            </a:r>
            <a:r>
              <a:rPr lang="sr-Cyrl-RS" dirty="0" smtClean="0"/>
              <a:t>А</a:t>
            </a:r>
            <a:r>
              <a:rPr lang="en-US" dirty="0" smtClean="0"/>
              <a:t>-I</a:t>
            </a:r>
            <a:r>
              <a:rPr lang="sr-Cyrl-RS" dirty="0" smtClean="0"/>
              <a:t> или промена у структури овог аполипопротеина као последица мутација у гену за </a:t>
            </a:r>
            <a:r>
              <a:rPr lang="sr-Cyrl-RS" dirty="0"/>
              <a:t>апо </a:t>
            </a:r>
            <a:r>
              <a:rPr lang="sr-Cyrl-RS" dirty="0" smtClean="0"/>
              <a:t>А</a:t>
            </a:r>
            <a:r>
              <a:rPr lang="en-US" dirty="0" smtClean="0"/>
              <a:t>-I</a:t>
            </a:r>
            <a:endParaRPr lang="sr-Cyrl-RS" dirty="0" smtClean="0"/>
          </a:p>
          <a:p>
            <a:r>
              <a:rPr lang="sr-Cyrl-RS" dirty="0" smtClean="0"/>
              <a:t>Генетска дефицијенција је последица делеције гена ,,</a:t>
            </a:r>
            <a:r>
              <a:rPr lang="en-US" dirty="0" smtClean="0"/>
              <a:t>nonsense’’</a:t>
            </a:r>
            <a:r>
              <a:rPr lang="sr-Cyrl-RS" dirty="0" smtClean="0"/>
              <a:t> мутације  која доводи до инхибиције синтезе  апо А</a:t>
            </a:r>
            <a:r>
              <a:rPr lang="en-US" dirty="0" smtClean="0"/>
              <a:t>-I</a:t>
            </a:r>
            <a:r>
              <a:rPr lang="sr-Cyrl-RS" dirty="0" smtClean="0"/>
              <a:t> што резултира одсуством плазматског </a:t>
            </a:r>
            <a:r>
              <a:rPr lang="en-US" dirty="0"/>
              <a:t>HDL </a:t>
            </a:r>
            <a:r>
              <a:rPr lang="en-US" dirty="0" smtClean="0"/>
              <a:t>-a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Редуковани </a:t>
            </a:r>
            <a:r>
              <a:rPr lang="en-US" sz="3600" dirty="0" smtClean="0"/>
              <a:t>HDL (</a:t>
            </a:r>
            <a:r>
              <a:rPr lang="sr-Cyrl-RS" sz="3200" dirty="0" smtClean="0"/>
              <a:t>хипоалфалипопротеинемија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1454246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Дефицијенција </a:t>
            </a:r>
            <a:r>
              <a:rPr lang="en-US" dirty="0" smtClean="0">
                <a:solidFill>
                  <a:srgbClr val="FF0000"/>
                </a:solidFill>
              </a:rPr>
              <a:t>LCAT </a:t>
            </a:r>
            <a:r>
              <a:rPr lang="sr-Cyrl-RS" dirty="0" smtClean="0">
                <a:solidFill>
                  <a:srgbClr val="FF0000"/>
                </a:solidFill>
              </a:rPr>
              <a:t>може бити парцијална или потпуна</a:t>
            </a:r>
          </a:p>
          <a:p>
            <a:r>
              <a:rPr lang="sr-Cyrl-RS" dirty="0" smtClean="0"/>
              <a:t>Услед недостатка </a:t>
            </a:r>
            <a:r>
              <a:rPr lang="en-US" dirty="0" smtClean="0"/>
              <a:t>LCAT</a:t>
            </a:r>
            <a:r>
              <a:rPr lang="sr-Cyrl-RS" dirty="0" smtClean="0"/>
              <a:t> долази до поремећаја у естерификацији холестерола у плазми и као последица јавља се акумулација слободног холестерола у свим липопротеинским честицама</a:t>
            </a:r>
          </a:p>
          <a:p>
            <a:r>
              <a:rPr lang="sr-Cyrl-RS" dirty="0" smtClean="0"/>
              <a:t>Липопротеинске честице су абнормалне величине, облика и саставаж</a:t>
            </a:r>
          </a:p>
          <a:p>
            <a:r>
              <a:rPr lang="sr-Cyrl-RS" dirty="0" smtClean="0"/>
              <a:t>Парцијална дефицијенција доводи до болести коју карактерише специфичан изглед рибљег ока</a:t>
            </a:r>
          </a:p>
          <a:p>
            <a:r>
              <a:rPr lang="sr-Cyrl-RS" dirty="0" smtClean="0"/>
              <a:t>Оба облика дефицијенције </a:t>
            </a:r>
            <a:r>
              <a:rPr lang="en-US" dirty="0" smtClean="0"/>
              <a:t>LCAT </a:t>
            </a:r>
            <a:r>
              <a:rPr lang="sr-Cyrl-RS" dirty="0" smtClean="0"/>
              <a:t>снижавају ниво </a:t>
            </a:r>
            <a:r>
              <a:rPr lang="en-US" dirty="0" smtClean="0"/>
              <a:t>HDL </a:t>
            </a:r>
            <a:r>
              <a:rPr lang="sr-Cyrl-RS" dirty="0" smtClean="0"/>
              <a:t>холестерола, аполипопротеина са варијацијама у концентрацији триацилглицероа и са променама на рожњачи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Редуковани </a:t>
            </a:r>
            <a:r>
              <a:rPr lang="en-US" sz="3600" dirty="0" smtClean="0"/>
              <a:t>HDL (</a:t>
            </a:r>
            <a:r>
              <a:rPr lang="sr-Cyrl-RS" sz="3200" dirty="0" smtClean="0"/>
              <a:t>хипоалфалипопротеинемија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152555201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Поремећај у метаболизму</a:t>
            </a:r>
            <a:r>
              <a:rPr lang="en-US" dirty="0" smtClean="0"/>
              <a:t> HDL-a</a:t>
            </a:r>
            <a:r>
              <a:rPr lang="sr-Cyrl-RS" dirty="0" smtClean="0"/>
              <a:t> доводи до </a:t>
            </a:r>
            <a:r>
              <a:rPr lang="en-US" dirty="0" err="1" smtClean="0"/>
              <a:t>Tangierovog</a:t>
            </a:r>
            <a:r>
              <a:rPr lang="en-US" dirty="0" smtClean="0"/>
              <a:t> </a:t>
            </a:r>
            <a:r>
              <a:rPr lang="sr-Cyrl-RS" dirty="0" smtClean="0"/>
              <a:t>обољења</a:t>
            </a:r>
          </a:p>
          <a:p>
            <a:r>
              <a:rPr lang="sr-Cyrl-RS" dirty="0" smtClean="0"/>
              <a:t>Ретко аутозомно кодоминантно обољење карактерише се акумулацијом естра холестерола у ретикулоендотелном систему и другим ткивима</a:t>
            </a:r>
          </a:p>
          <a:p>
            <a:r>
              <a:rPr lang="sr-Cyrl-RS" dirty="0" smtClean="0"/>
              <a:t>Новија истраживања показују да се преузимање холестерола из периферних ћелија па и пенастих ћелија врши олакашаним транспортом са </a:t>
            </a:r>
            <a:r>
              <a:rPr lang="en-US" dirty="0" smtClean="0"/>
              <a:t>ABC1</a:t>
            </a:r>
            <a:r>
              <a:rPr lang="sr-Cyrl-RS" dirty="0" smtClean="0"/>
              <a:t> транспортером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Одсуство </a:t>
            </a:r>
            <a:r>
              <a:rPr lang="en-US" sz="3600" dirty="0" smtClean="0"/>
              <a:t>HDL (</a:t>
            </a:r>
            <a:r>
              <a:rPr lang="en-US" sz="3200" dirty="0" err="1" smtClean="0"/>
              <a:t>Tangierovo</a:t>
            </a:r>
            <a:r>
              <a:rPr lang="en-US" sz="3200" dirty="0" smtClean="0"/>
              <a:t> </a:t>
            </a:r>
            <a:r>
              <a:rPr lang="sr-Cyrl-RS" sz="3200" dirty="0" smtClean="0"/>
              <a:t>обољење, аналфалипопротеинемија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8656840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Tangierovo</a:t>
            </a:r>
            <a:r>
              <a:rPr lang="en-US" dirty="0" smtClean="0"/>
              <a:t> </a:t>
            </a:r>
            <a:r>
              <a:rPr lang="sr-Cyrl-RS" dirty="0" smtClean="0"/>
              <a:t>обољење је последица мутација у </a:t>
            </a:r>
            <a:r>
              <a:rPr lang="en-US" dirty="0" smtClean="0"/>
              <a:t>ABC1</a:t>
            </a:r>
            <a:r>
              <a:rPr lang="sr-Cyrl-RS" dirty="0" smtClean="0"/>
              <a:t> гену, што указује да је овај протеин кључан у транспорту холестерола из ћелије на </a:t>
            </a:r>
            <a:r>
              <a:rPr lang="en-US" dirty="0" smtClean="0"/>
              <a:t>HDL </a:t>
            </a:r>
            <a:r>
              <a:rPr lang="sr-Cyrl-RS" dirty="0" smtClean="0"/>
              <a:t>честицу</a:t>
            </a:r>
          </a:p>
          <a:p>
            <a:r>
              <a:rPr lang="sr-Cyrl-RS" dirty="0" smtClean="0"/>
              <a:t>Обољење се карактерише потпуним одсуством </a:t>
            </a:r>
            <a:r>
              <a:rPr lang="en-US" dirty="0" smtClean="0"/>
              <a:t>HDL-a </a:t>
            </a:r>
            <a:r>
              <a:rPr lang="sr-Cyrl-RS" dirty="0" smtClean="0"/>
              <a:t>у плазми </a:t>
            </a:r>
            <a:endParaRPr lang="en-US" dirty="0" smtClean="0"/>
          </a:p>
          <a:p>
            <a:r>
              <a:rPr lang="en-US" dirty="0"/>
              <a:t>M</a:t>
            </a:r>
            <a:r>
              <a:rPr lang="sr-Cyrl-RS" dirty="0" smtClean="0"/>
              <a:t>утациј</a:t>
            </a:r>
            <a:r>
              <a:rPr lang="en-US" dirty="0" smtClean="0"/>
              <a:t>e</a:t>
            </a:r>
            <a:r>
              <a:rPr lang="sr-Cyrl-RS" dirty="0" smtClean="0"/>
              <a:t> </a:t>
            </a:r>
            <a:r>
              <a:rPr lang="sr-Cyrl-RS" dirty="0"/>
              <a:t>у </a:t>
            </a:r>
            <a:r>
              <a:rPr lang="en-US" dirty="0"/>
              <a:t>ABC1</a:t>
            </a:r>
            <a:r>
              <a:rPr lang="sr-Cyrl-RS" dirty="0"/>
              <a:t> </a:t>
            </a:r>
            <a:r>
              <a:rPr lang="sr-Cyrl-RS" dirty="0" smtClean="0"/>
              <a:t>гену доводи до дефекта у ефлуксу холестерола из макрофага, са брзим катаболизмом </a:t>
            </a:r>
            <a:r>
              <a:rPr lang="en-US" dirty="0" smtClean="0"/>
              <a:t>HDL-a</a:t>
            </a:r>
            <a:r>
              <a:rPr lang="sr-Cyrl-RS" dirty="0" smtClean="0"/>
              <a:t> и повећаним клиренсом </a:t>
            </a:r>
            <a:r>
              <a:rPr lang="sr-Cyrl-RS" dirty="0"/>
              <a:t>аполипопротеина </a:t>
            </a:r>
            <a:r>
              <a:rPr lang="en-US" dirty="0" smtClean="0"/>
              <a:t>A-I</a:t>
            </a:r>
            <a:endParaRPr lang="sr-Cyrl-RS" dirty="0" smtClean="0"/>
          </a:p>
          <a:p>
            <a:r>
              <a:rPr lang="sr-Cyrl-RS" dirty="0" smtClean="0"/>
              <a:t>Дијагноза се поставља на основу ниских вредности </a:t>
            </a:r>
            <a:r>
              <a:rPr lang="en-US" dirty="0"/>
              <a:t>HDL-a </a:t>
            </a:r>
            <a:r>
              <a:rPr lang="sr-Cyrl-RS" dirty="0" smtClean="0"/>
              <a:t> у плазми и повећаним клиренсом аполипопротеина </a:t>
            </a:r>
            <a:r>
              <a:rPr lang="en-US" dirty="0" smtClean="0"/>
              <a:t>A-I </a:t>
            </a:r>
            <a:r>
              <a:rPr lang="sr-Cyrl-RS" dirty="0" smtClean="0"/>
              <a:t>и</a:t>
            </a:r>
            <a:r>
              <a:rPr lang="en-US" dirty="0" smtClean="0"/>
              <a:t>A-II</a:t>
            </a:r>
            <a:endParaRPr lang="sr-Cyrl-R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Одсуство </a:t>
            </a:r>
            <a:r>
              <a:rPr lang="en-US" sz="3600" dirty="0" smtClean="0"/>
              <a:t>HDL (</a:t>
            </a:r>
            <a:r>
              <a:rPr lang="en-US" sz="3200" dirty="0" err="1" smtClean="0"/>
              <a:t>Tangierovo</a:t>
            </a:r>
            <a:r>
              <a:rPr lang="en-US" sz="3200" dirty="0" smtClean="0"/>
              <a:t> </a:t>
            </a:r>
            <a:r>
              <a:rPr lang="sr-Cyrl-RS" sz="3200" dirty="0" smtClean="0"/>
              <a:t>обољење, аналфалипопротеинемија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155454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Пацијенти се могу препознати по увећаним жуто</a:t>
            </a:r>
            <a:r>
              <a:rPr lang="en-US" dirty="0" smtClean="0"/>
              <a:t>-</a:t>
            </a:r>
            <a:r>
              <a:rPr lang="sr-Cyrl-RS" dirty="0" smtClean="0"/>
              <a:t>наранџастим крајницима</a:t>
            </a:r>
          </a:p>
          <a:p>
            <a:r>
              <a:rPr lang="sr-Cyrl-RS" dirty="0" smtClean="0"/>
              <a:t>Акумулација холестерола у ретикулоендотелном систему резултира хепатоспленомегалијом</a:t>
            </a:r>
          </a:p>
          <a:p>
            <a:r>
              <a:rPr lang="sr-Cyrl-RS" dirty="0" smtClean="0"/>
              <a:t>Услед депоновања липида долази до периферне неуропатије</a:t>
            </a:r>
          </a:p>
          <a:p>
            <a:r>
              <a:rPr lang="sr-Cyrl-RS" dirty="0" smtClean="0"/>
              <a:t>Атеросклеротичне промене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marL="514350" indent="-514350"/>
            <a:r>
              <a:rPr lang="sr-Cyrl-RS" sz="3600" dirty="0" smtClean="0"/>
              <a:t>Одсуство </a:t>
            </a:r>
            <a:r>
              <a:rPr lang="en-US" sz="3600" dirty="0" smtClean="0"/>
              <a:t>HDL (</a:t>
            </a:r>
            <a:r>
              <a:rPr lang="en-US" sz="3200" dirty="0" err="1" smtClean="0"/>
              <a:t>Tangierovo</a:t>
            </a:r>
            <a:r>
              <a:rPr lang="en-US" sz="3200" dirty="0" smtClean="0"/>
              <a:t> </a:t>
            </a:r>
            <a:r>
              <a:rPr lang="sr-Cyrl-RS" sz="3200" dirty="0" smtClean="0"/>
              <a:t>обољење, аналфалипопротеинемија</a:t>
            </a:r>
            <a:r>
              <a:rPr lang="en-US" sz="3600" dirty="0" smtClean="0"/>
              <a:t>)</a:t>
            </a:r>
            <a:endParaRPr lang="sr-Cyrl-R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11927561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Јављају се као последица</a:t>
            </a:r>
            <a:r>
              <a:rPr lang="en-US" dirty="0" smtClean="0"/>
              <a:t>: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одређеног патолошког стања</a:t>
            </a:r>
          </a:p>
          <a:p>
            <a:pPr marL="514350" indent="-514350">
              <a:buAutoNum type="arabicPeriod"/>
            </a:pPr>
            <a:r>
              <a:rPr lang="sr-Cyrl-RS" dirty="0"/>
              <a:t>п</a:t>
            </a:r>
            <a:r>
              <a:rPr lang="sr-Cyrl-RS" dirty="0" smtClean="0"/>
              <a:t>римене терапије одређеним лековима</a:t>
            </a:r>
          </a:p>
          <a:p>
            <a:pPr marL="514350" indent="-514350">
              <a:buAutoNum type="arabicPeriod"/>
            </a:pPr>
            <a:r>
              <a:rPr lang="sr-Cyrl-RS" dirty="0"/>
              <a:t>е</a:t>
            </a:r>
            <a:r>
              <a:rPr lang="sr-Cyrl-RS" dirty="0" smtClean="0"/>
              <a:t>гзогени фактори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67339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Липиди су </a:t>
            </a:r>
            <a:r>
              <a:rPr lang="sr-Cyrl-RS" dirty="0" smtClean="0">
                <a:solidFill>
                  <a:srgbClr val="FF0000"/>
                </a:solidFill>
              </a:rPr>
              <a:t>нераствори у води </a:t>
            </a:r>
            <a:r>
              <a:rPr lang="sr-Cyrl-RS" dirty="0" smtClean="0"/>
              <a:t>и њихово разлагање се дешава на површини липидних мицела </a:t>
            </a:r>
          </a:p>
          <a:p>
            <a:r>
              <a:rPr lang="sr-Cyrl-RS" dirty="0" smtClean="0"/>
              <a:t>Емулзификација повећава површину липидних капи тако да ензими делују ефикасније</a:t>
            </a:r>
          </a:p>
          <a:p>
            <a:r>
              <a:rPr lang="sr-Cyrl-RS" dirty="0" smtClean="0"/>
              <a:t>Процес емулговања омогућен је са два комплементарна механизма</a:t>
            </a:r>
            <a:r>
              <a:rPr lang="en-US" dirty="0" smtClean="0"/>
              <a:t>: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емулгаторске особине жучних соли</a:t>
            </a:r>
          </a:p>
          <a:p>
            <a:pPr marL="514350" indent="-514350">
              <a:buAutoNum type="arabicPeriod"/>
            </a:pPr>
            <a:r>
              <a:rPr lang="sr-Cyrl-RS" dirty="0">
                <a:solidFill>
                  <a:srgbClr val="FF0000"/>
                </a:solidFill>
              </a:rPr>
              <a:t>м</a:t>
            </a:r>
            <a:r>
              <a:rPr lang="sr-Cyrl-RS" dirty="0" smtClean="0">
                <a:solidFill>
                  <a:srgbClr val="FF0000"/>
                </a:solidFill>
              </a:rPr>
              <a:t>еханички покрети црева у виду перисталтике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1. Интралуминална фаза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9443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Дијабетес је уско повезан са поремећајима у метаболизму липида</a:t>
            </a:r>
          </a:p>
          <a:p>
            <a:r>
              <a:rPr lang="sr-Cyrl-RS" dirty="0" smtClean="0"/>
              <a:t>Обично је присутна хипертриглицеридемија</a:t>
            </a:r>
          </a:p>
          <a:p>
            <a:r>
              <a:rPr lang="sr-Cyrl-RS" dirty="0" smtClean="0"/>
              <a:t>Инсулин утиче на два кључна ензима у метаболзму липопротеина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активира ЛПЛ и повећава брзину клиренса липопротеина богатих триацилглицеролима у плазми</a:t>
            </a:r>
          </a:p>
          <a:p>
            <a:pPr marL="514350" indent="-514350">
              <a:buAutoNum type="arabicPeriod"/>
            </a:pPr>
            <a:r>
              <a:rPr lang="sr-Cyrl-RS" dirty="0"/>
              <a:t>с</a:t>
            </a:r>
            <a:r>
              <a:rPr lang="sr-Cyrl-RS" dirty="0" smtClean="0"/>
              <a:t>упротан ефекат на хормон</a:t>
            </a:r>
            <a:r>
              <a:rPr lang="en-US" dirty="0" smtClean="0"/>
              <a:t>-</a:t>
            </a:r>
            <a:r>
              <a:rPr lang="sr-Cyrl-RS" dirty="0" smtClean="0"/>
              <a:t>сензитивну липазу адипозног ткива редукујући брзину којом се ослобађају слободне масне киселине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84140377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Због дефицијенције инсулина и редукованог клиренса, повећан инфлукс слободних масних киселина у јетри доводи до повећане хепатичке синтезе триацилглицерола и повећања </a:t>
            </a:r>
            <a:r>
              <a:rPr lang="en-US" dirty="0" smtClean="0"/>
              <a:t>VLDL </a:t>
            </a:r>
            <a:r>
              <a:rPr lang="sr-Cyrl-RS" dirty="0" smtClean="0"/>
              <a:t>честица</a:t>
            </a:r>
          </a:p>
          <a:p>
            <a:r>
              <a:rPr lang="sr-Cyrl-RS" dirty="0" smtClean="0"/>
              <a:t>У инсулинској резистенцији која се јавља код инсулин независног дијабетеса као последица поремећаја у регулацији липолизе долази до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solidFill>
                  <a:srgbClr val="FF0000"/>
                </a:solidFill>
              </a:rPr>
              <a:t>Интезивне липолизе </a:t>
            </a:r>
            <a:r>
              <a:rPr lang="sr-Cyrl-RS" dirty="0" smtClean="0"/>
              <a:t>триацилглицерола у адипозном ткиву што условљава врло високе вредности слободних масних киселина које се транспортују у јетру и из њих се синтетишу ендогени триацилглицероли. Индукована је синтеза апо </a:t>
            </a:r>
            <a:r>
              <a:rPr lang="en-US" dirty="0" smtClean="0"/>
              <a:t>B </a:t>
            </a:r>
            <a:r>
              <a:rPr lang="sr-Cyrl-RS" dirty="0" smtClean="0"/>
              <a:t>што повећава садржај  </a:t>
            </a:r>
            <a:r>
              <a:rPr lang="en-US" dirty="0" smtClean="0"/>
              <a:t>VLDL-a </a:t>
            </a:r>
            <a:r>
              <a:rPr lang="sr-Cyrl-RS" dirty="0" smtClean="0"/>
              <a:t>у крви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339349534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>2. </a:t>
            </a:r>
            <a:r>
              <a:rPr lang="sr-Cyrl-RS" sz="3000" dirty="0" smtClean="0"/>
              <a:t>Високе концентрације триацилглицерола у </a:t>
            </a:r>
            <a:r>
              <a:rPr lang="en-US" sz="3000" dirty="0" smtClean="0"/>
              <a:t>VLDL </a:t>
            </a:r>
            <a:r>
              <a:rPr lang="sr-Cyrl-RS" sz="3000" dirty="0" smtClean="0"/>
              <a:t>честицама условљавају размену триацилглицерола са естрима холестерола из </a:t>
            </a:r>
            <a:r>
              <a:rPr lang="en-US" sz="3000" dirty="0" smtClean="0"/>
              <a:t>LDL-a </a:t>
            </a:r>
            <a:r>
              <a:rPr lang="sr-Cyrl-RS" sz="3000" dirty="0" smtClean="0"/>
              <a:t>и </a:t>
            </a:r>
            <a:r>
              <a:rPr lang="en-US" sz="3000" dirty="0" smtClean="0"/>
              <a:t>HDL-a</a:t>
            </a:r>
            <a:r>
              <a:rPr lang="sr-Cyrl-RS" sz="3000" dirty="0" smtClean="0"/>
              <a:t>, што утиче на снижавање </a:t>
            </a:r>
            <a:r>
              <a:rPr lang="en-US" sz="3000" dirty="0" smtClean="0"/>
              <a:t>HDL</a:t>
            </a:r>
            <a:r>
              <a:rPr lang="sr-Cyrl-RS" sz="3000" dirty="0" smtClean="0"/>
              <a:t> холестрола и повећање атерогених малих густих </a:t>
            </a:r>
            <a:r>
              <a:rPr lang="en-US" sz="3000" dirty="0" smtClean="0"/>
              <a:t>LDL </a:t>
            </a:r>
            <a:r>
              <a:rPr lang="sr-Cyrl-RS" sz="3000" dirty="0" smtClean="0"/>
              <a:t>честица</a:t>
            </a:r>
          </a:p>
          <a:p>
            <a:r>
              <a:rPr lang="sr-Cyrl-RS" dirty="0" smtClean="0"/>
              <a:t>У инсулинској резистенцији имамо </a:t>
            </a:r>
            <a:r>
              <a:rPr lang="sr-Cyrl-RS" dirty="0" smtClean="0">
                <a:solidFill>
                  <a:srgbClr val="FF0000"/>
                </a:solidFill>
              </a:rPr>
              <a:t>атерогену тријаду</a:t>
            </a:r>
            <a:r>
              <a:rPr lang="sr-Cyrl-RS" dirty="0" smtClean="0"/>
              <a:t>, а то су високи триацилглицероли, низак </a:t>
            </a:r>
            <a:r>
              <a:rPr lang="en-US" dirty="0" smtClean="0"/>
              <a:t>HDL-C </a:t>
            </a:r>
            <a:r>
              <a:rPr lang="sr-Cyrl-RS" dirty="0" smtClean="0"/>
              <a:t>и повећање малих густих </a:t>
            </a:r>
            <a:r>
              <a:rPr lang="en-US" dirty="0" smtClean="0"/>
              <a:t>LDL </a:t>
            </a:r>
            <a:r>
              <a:rPr lang="sr-Cyrl-RS" dirty="0" smtClean="0"/>
              <a:t>честица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22225846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Друга по значају хиперлипопротеинемија се јавља код </a:t>
            </a:r>
            <a:r>
              <a:rPr lang="sr-Cyrl-RS" dirty="0" smtClean="0">
                <a:solidFill>
                  <a:srgbClr val="FF0000"/>
                </a:solidFill>
              </a:rPr>
              <a:t>хипотиоридизма</a:t>
            </a:r>
          </a:p>
          <a:p>
            <a:r>
              <a:rPr lang="sr-Cyrl-RS" dirty="0" smtClean="0"/>
              <a:t>Тироидни хормони стимулишу синтезу </a:t>
            </a:r>
            <a:r>
              <a:rPr lang="en-US" dirty="0" smtClean="0"/>
              <a:t>LDL</a:t>
            </a:r>
            <a:r>
              <a:rPr lang="sr-Cyrl-RS" dirty="0" smtClean="0"/>
              <a:t> рецептора, па у случају хипотиоридизма смањена је синтеза </a:t>
            </a:r>
            <a:r>
              <a:rPr lang="en-US" dirty="0">
                <a:solidFill>
                  <a:srgbClr val="FF0000"/>
                </a:solidFill>
              </a:rPr>
              <a:t>LDL</a:t>
            </a:r>
            <a:r>
              <a:rPr lang="sr-Cyrl-RS" dirty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рецептора </a:t>
            </a:r>
            <a:r>
              <a:rPr lang="sr-Cyrl-RS" dirty="0" smtClean="0"/>
              <a:t>и као последица тога повећава се </a:t>
            </a:r>
            <a:r>
              <a:rPr lang="en-US" dirty="0"/>
              <a:t>LDL</a:t>
            </a:r>
            <a:r>
              <a:rPr lang="sr-Cyrl-RS" dirty="0"/>
              <a:t> </a:t>
            </a:r>
            <a:r>
              <a:rPr lang="sr-Cyrl-RS" dirty="0" smtClean="0"/>
              <a:t> холестрол у крви</a:t>
            </a:r>
          </a:p>
          <a:p>
            <a:r>
              <a:rPr lang="sr-Cyrl-RS" dirty="0" smtClean="0"/>
              <a:t>Тироидни хормони утичу на синтезу апо </a:t>
            </a:r>
            <a:r>
              <a:rPr lang="en-US" dirty="0" smtClean="0"/>
              <a:t>C-I</a:t>
            </a:r>
            <a:r>
              <a:rPr lang="sr-Cyrl-RS" dirty="0" smtClean="0"/>
              <a:t> и апо </a:t>
            </a:r>
            <a:r>
              <a:rPr lang="en-US" dirty="0" smtClean="0"/>
              <a:t>C-II </a:t>
            </a:r>
            <a:r>
              <a:rPr lang="sr-Cyrl-RS" dirty="0" smtClean="0"/>
              <a:t>и тако утичу на ниво </a:t>
            </a:r>
            <a:r>
              <a:rPr lang="en-US" dirty="0" smtClean="0"/>
              <a:t>HDL-a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18460571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Хиперлипидемија код </a:t>
            </a:r>
            <a:r>
              <a:rPr lang="sr-Cyrl-RS" dirty="0" smtClean="0">
                <a:solidFill>
                  <a:srgbClr val="FF0000"/>
                </a:solidFill>
              </a:rPr>
              <a:t>нефротског синдрома </a:t>
            </a:r>
            <a:r>
              <a:rPr lang="sr-Cyrl-RS" dirty="0" smtClean="0"/>
              <a:t>подразумева повећан укупни холестерол, али и </a:t>
            </a:r>
            <a:r>
              <a:rPr lang="en-US" dirty="0" smtClean="0"/>
              <a:t>LDL</a:t>
            </a:r>
            <a:r>
              <a:rPr lang="sr-Cyrl-RS" dirty="0" smtClean="0"/>
              <a:t> холестерол и триацилглицероле</a:t>
            </a:r>
          </a:p>
          <a:p>
            <a:r>
              <a:rPr lang="sr-Cyrl-RS" dirty="0" smtClean="0"/>
              <a:t>Услед масовног губитка протеина, а превасходно албумина организам реагује повећаном синтезом протеина у јетри,а самим тим и повећаном синтезом аполипопротеина, холестерола и триацилглицерола</a:t>
            </a:r>
          </a:p>
          <a:p>
            <a:r>
              <a:rPr lang="sr-Cyrl-RS" dirty="0" smtClean="0"/>
              <a:t>Активност ЛПЛ је умањена као последица губитка албумина који не може да везује слободне масне киселине и као последица имамо ихибицију активности ензима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Стечене хиперлипопротеинемије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327428324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Циљ одеђивања</a:t>
            </a:r>
          </a:p>
          <a:p>
            <a:pPr marL="514350" indent="-514350">
              <a:buAutoNum type="arabicPeriod"/>
            </a:pPr>
            <a:r>
              <a:rPr lang="sr-Cyrl-RS" dirty="0"/>
              <a:t>п</a:t>
            </a:r>
            <a:r>
              <a:rPr lang="sr-Cyrl-RS" dirty="0" smtClean="0"/>
              <a:t>остављање дијагнозе поремећаја липида</a:t>
            </a:r>
          </a:p>
          <a:p>
            <a:pPr marL="514350" indent="-514350">
              <a:buAutoNum type="arabicPeriod"/>
            </a:pPr>
            <a:r>
              <a:rPr lang="sr-Cyrl-RS" dirty="0"/>
              <a:t>у</a:t>
            </a:r>
            <a:r>
              <a:rPr lang="sr-Cyrl-RS" dirty="0" smtClean="0"/>
              <a:t>тврђивање ризика од кардиоваскуларних обољења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Утврђивање терапије</a:t>
            </a:r>
          </a:p>
          <a:p>
            <a:pPr marL="514350" indent="-514350">
              <a:buAutoNum type="arabicPeriod"/>
            </a:pPr>
            <a:endParaRPr lang="sr-Cyrl-R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Одређивање липидног статуса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9152545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склопу липидног статуса врши се одређивање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Укупног холестерола</a:t>
            </a:r>
          </a:p>
          <a:p>
            <a:pPr marL="514350" indent="-514350">
              <a:buAutoNum type="arabicPeriod"/>
            </a:pPr>
            <a:r>
              <a:rPr lang="en-US" dirty="0" smtClean="0"/>
              <a:t>HDL </a:t>
            </a:r>
            <a:r>
              <a:rPr lang="sr-Cyrl-RS" dirty="0" smtClean="0"/>
              <a:t>холестерола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LDL </a:t>
            </a:r>
            <a:r>
              <a:rPr lang="sr-Cyrl-RS" dirty="0" smtClean="0"/>
              <a:t>холестерола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sr-Cyrl-RS" dirty="0" smtClean="0"/>
              <a:t>триацилглицерола</a:t>
            </a:r>
            <a:endParaRPr lang="sr-Cyrl-RS" dirty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Одређивање липидног статуса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11268718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dirty="0" smtClean="0"/>
              <a:t>Утврђивање правог узрока дислипопротеинемије 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Утврђивање апо А</a:t>
            </a:r>
            <a:r>
              <a:rPr lang="en-US" dirty="0" smtClean="0"/>
              <a:t>-I, </a:t>
            </a:r>
            <a:r>
              <a:rPr lang="sr-Cyrl-RS" dirty="0"/>
              <a:t>апо </a:t>
            </a:r>
            <a:r>
              <a:rPr lang="en-US" dirty="0" smtClean="0"/>
              <a:t>B, </a:t>
            </a:r>
            <a:r>
              <a:rPr lang="en-US" dirty="0" err="1" smtClean="0"/>
              <a:t>Lp</a:t>
            </a:r>
            <a:r>
              <a:rPr lang="en-US" dirty="0" smtClean="0"/>
              <a:t>(a)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Квантитативна електрофореза липопротеина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Испитивање полиморфизма </a:t>
            </a:r>
            <a:r>
              <a:rPr lang="sr-Cyrl-RS" dirty="0"/>
              <a:t>апо </a:t>
            </a:r>
            <a:r>
              <a:rPr lang="sr-Cyrl-RS" dirty="0" smtClean="0"/>
              <a:t>Е, </a:t>
            </a:r>
            <a:r>
              <a:rPr lang="sr-Cyrl-RS" dirty="0"/>
              <a:t>апо </a:t>
            </a:r>
            <a:r>
              <a:rPr lang="en-US" dirty="0" smtClean="0"/>
              <a:t>B-100</a:t>
            </a:r>
            <a:r>
              <a:rPr lang="sr-Cyrl-RS" dirty="0" smtClean="0"/>
              <a:t> итд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Одређивање оксидованог </a:t>
            </a:r>
            <a:r>
              <a:rPr lang="en-US" dirty="0" smtClean="0"/>
              <a:t>LDL-a, </a:t>
            </a:r>
            <a:r>
              <a:rPr lang="sr-Cyrl-RS" dirty="0" smtClean="0"/>
              <a:t>малих густих </a:t>
            </a:r>
            <a:r>
              <a:rPr lang="en-US" dirty="0" smtClean="0"/>
              <a:t>LDL-a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Одређивање активности ензима </a:t>
            </a:r>
            <a:r>
              <a:rPr lang="en-US" dirty="0" smtClean="0"/>
              <a:t>(LPL, LCAT, CETP)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Одређивање липидног статуса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16681524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dirty="0" smtClean="0"/>
              <a:t>Правила у испитивању липидног статуса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Одређивање триацилглицерола,</a:t>
            </a:r>
            <a:r>
              <a:rPr lang="en-US" dirty="0"/>
              <a:t> </a:t>
            </a:r>
            <a:r>
              <a:rPr lang="en-US" dirty="0" smtClean="0"/>
              <a:t>LDL</a:t>
            </a:r>
            <a:r>
              <a:rPr lang="sr-Cyrl-RS" dirty="0" smtClean="0"/>
              <a:t> холестерола, </a:t>
            </a:r>
            <a:r>
              <a:rPr lang="en-US" dirty="0" smtClean="0"/>
              <a:t>HDL </a:t>
            </a:r>
            <a:r>
              <a:rPr lang="sr-Cyrl-RS" dirty="0" smtClean="0"/>
              <a:t>холестрола искључиво наште после 12 сати гладовања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Уобичајна исхрана без промене телесне тежине најмање 2 недеље пре узимања крви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Без интензивног вежбања најмање 24 сата пре узимања крви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Пре доношења одлуке о терапији липидни статус испитати најмање у два наврата у размаку од 1 недеље до 2 месеца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Одређивање липидног статуса</a:t>
            </a:r>
          </a:p>
        </p:txBody>
      </p:sp>
    </p:spTree>
    <p:extLst>
      <p:ext uri="{BB962C8B-B14F-4D97-AF65-F5344CB8AC3E}">
        <p14:creationId xmlns:p14="http://schemas.microsoft.com/office/powerpoint/2010/main" xmlns="" val="846547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Cyrl-RS" dirty="0" smtClean="0"/>
              <a:t>Петар Петровић има следећи садржај липида у крви (у </a:t>
            </a:r>
            <a:r>
              <a:rPr lang="en-US" dirty="0" smtClean="0"/>
              <a:t>mg/dl</a:t>
            </a:r>
            <a:r>
              <a:rPr lang="sr-Cyrl-RS" dirty="0" smtClean="0"/>
              <a:t>)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/>
              <a:t>Триацилглицероли 158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sr-Cyrl-RS" dirty="0" smtClean="0"/>
              <a:t>Укупни холестерол 420</a:t>
            </a:r>
          </a:p>
          <a:p>
            <a:pPr marL="514350" indent="-514350">
              <a:buAutoNum type="arabicPeriod"/>
            </a:pPr>
            <a:r>
              <a:rPr lang="en-US" dirty="0" smtClean="0"/>
              <a:t>HDL </a:t>
            </a:r>
            <a:r>
              <a:rPr lang="sr-Cyrl-RS" dirty="0" smtClean="0"/>
              <a:t>холестерол 32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LDL</a:t>
            </a:r>
            <a:r>
              <a:rPr lang="sr-Cyrl-RS" dirty="0" smtClean="0"/>
              <a:t> холестерол 356</a:t>
            </a:r>
            <a:endParaRPr lang="en-US" dirty="0" smtClean="0"/>
          </a:p>
          <a:p>
            <a:pPr marL="0" indent="0">
              <a:buNone/>
            </a:pPr>
            <a:r>
              <a:rPr lang="sr-Cyrl-RS" dirty="0"/>
              <a:t>Петар Петровић има нормалну концентрацију триацилглицерола у крви, а концентрација  холестерола  је толико повишена да се среће код 1% популације. Анамнезом је утврђено да су се сличне абнормалности јавиле и код других чланова породице и да нема других узрока липидних промена. </a:t>
            </a:r>
          </a:p>
          <a:p>
            <a:pPr marL="0" indent="0">
              <a:buNone/>
            </a:pPr>
            <a:r>
              <a:rPr lang="sr-Cyrl-RS" dirty="0"/>
              <a:t>ПИТАЊА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</a:rPr>
              <a:t>Да ли можемо поставити дијагнозу ове дислипидемије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sr-Cyrl-RS" dirty="0">
                <a:solidFill>
                  <a:srgbClr val="FF0000"/>
                </a:solidFill>
              </a:rPr>
              <a:t>Да ли постоји ризик од кардиоваскуларних обољења</a:t>
            </a:r>
            <a:r>
              <a:rPr lang="en-US" dirty="0"/>
              <a:t>?</a:t>
            </a:r>
          </a:p>
          <a:p>
            <a:pPr marL="514350" indent="-514350">
              <a:buAutoNum type="arabicPeriod"/>
            </a:pPr>
            <a:endParaRPr lang="sr-Cyrl-RS" dirty="0" smtClean="0"/>
          </a:p>
          <a:p>
            <a:pPr marL="0" indent="0">
              <a:buNone/>
            </a:pPr>
            <a:endParaRPr lang="sr-Cyrl-R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КЛИНИЧКИ КОМЕНТАРИ</a:t>
            </a:r>
          </a:p>
        </p:txBody>
      </p:sp>
    </p:spTree>
    <p:extLst>
      <p:ext uri="{BB962C8B-B14F-4D97-AF65-F5344CB8AC3E}">
        <p14:creationId xmlns:p14="http://schemas.microsoft.com/office/powerpoint/2010/main" xmlns="" val="4108528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Триацилглицероли, естри холестерола и фосфолипиди ензимски се хидролизују дејством </a:t>
            </a:r>
            <a:r>
              <a:rPr lang="sr-Cyrl-RS" dirty="0" smtClean="0">
                <a:solidFill>
                  <a:srgbClr val="FF0000"/>
                </a:solidFill>
              </a:rPr>
              <a:t>панкреасних ензима</a:t>
            </a:r>
          </a:p>
          <a:p>
            <a:r>
              <a:rPr lang="sr-Cyrl-RS" dirty="0" smtClean="0"/>
              <a:t>У лумену црева триацилглицероли се разлажу постепено деловањем </a:t>
            </a:r>
            <a:r>
              <a:rPr lang="sr-Cyrl-RS" dirty="0" smtClean="0">
                <a:solidFill>
                  <a:srgbClr val="FF0000"/>
                </a:solidFill>
              </a:rPr>
              <a:t>панкреасне липазе</a:t>
            </a:r>
          </a:p>
          <a:p>
            <a:r>
              <a:rPr lang="sr-Cyrl-RS" dirty="0" smtClean="0"/>
              <a:t>Панкреасна липаза за своје дејство захтева присуство </a:t>
            </a:r>
            <a:r>
              <a:rPr lang="sr-Cyrl-RS" dirty="0" smtClean="0">
                <a:solidFill>
                  <a:srgbClr val="FF0000"/>
                </a:solidFill>
              </a:rPr>
              <a:t>колипазе и жучних киселина</a:t>
            </a:r>
          </a:p>
          <a:p>
            <a:r>
              <a:rPr lang="sr-Cyrl-RS" dirty="0" smtClean="0"/>
              <a:t>Фосфолипиди хидролизују под дејством панкреасне </a:t>
            </a:r>
            <a:r>
              <a:rPr lang="sr-Cyrl-RS" dirty="0" smtClean="0">
                <a:solidFill>
                  <a:srgbClr val="FF0000"/>
                </a:solidFill>
              </a:rPr>
              <a:t>фосфолипазе А2</a:t>
            </a:r>
            <a:r>
              <a:rPr lang="sr-Cyrl-RS" dirty="0" smtClean="0"/>
              <a:t> </a:t>
            </a:r>
          </a:p>
          <a:p>
            <a:r>
              <a:rPr lang="sr-Cyrl-RS" dirty="0" smtClean="0"/>
              <a:t>Естри холестерола хидролизују под дејством панкреасне </a:t>
            </a:r>
            <a:r>
              <a:rPr lang="sr-Cyrl-RS" dirty="0" smtClean="0">
                <a:solidFill>
                  <a:srgbClr val="FF0000"/>
                </a:solidFill>
              </a:rPr>
              <a:t>холестерол естеразе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sr-Cyrl-R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1. Интралуминална фаза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5913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Cyrl-RS" dirty="0" smtClean="0"/>
              <a:t>На последњем прегледу Милана Милановића лекар је поново размотрио случај овог пацијента. Код господина Милановића присутно је неколико фактора ризика за кардиваскуларне болести</a:t>
            </a:r>
            <a:r>
              <a:rPr lang="en-US" dirty="0" smtClean="0"/>
              <a:t>: </a:t>
            </a:r>
            <a:r>
              <a:rPr lang="sr-Cyrl-RS" dirty="0" smtClean="0"/>
              <a:t>начин живота без физичке активности, изражена гојазност, хипертензија хиперлипидемија и шећерна болест. </a:t>
            </a:r>
            <a:endParaRPr lang="en-US" dirty="0" smtClean="0"/>
          </a:p>
          <a:p>
            <a:r>
              <a:rPr lang="sr-Cyrl-RS" dirty="0" smtClean="0"/>
              <a:t>Концентрација триацилглицерола у серуму </a:t>
            </a:r>
            <a:r>
              <a:rPr lang="en-US" dirty="0" smtClean="0"/>
              <a:t>295mg/dl</a:t>
            </a:r>
          </a:p>
          <a:p>
            <a:r>
              <a:rPr lang="sr-Cyrl-RS" dirty="0" smtClean="0"/>
              <a:t>Концентрација </a:t>
            </a:r>
            <a:r>
              <a:rPr lang="en-US" dirty="0" smtClean="0"/>
              <a:t>HDL </a:t>
            </a:r>
            <a:r>
              <a:rPr lang="sr-Cyrl-RS" dirty="0" smtClean="0"/>
              <a:t>холестерола </a:t>
            </a:r>
            <a:r>
              <a:rPr lang="en-US" dirty="0" smtClean="0"/>
              <a:t>24mg/dl</a:t>
            </a:r>
          </a:p>
          <a:p>
            <a:r>
              <a:rPr lang="sr-Cyrl-RS" dirty="0"/>
              <a:t>Концентрација </a:t>
            </a:r>
            <a:r>
              <a:rPr lang="en-US" dirty="0" smtClean="0"/>
              <a:t>LDL </a:t>
            </a:r>
            <a:r>
              <a:rPr lang="sr-Cyrl-RS" dirty="0"/>
              <a:t>холестерола </a:t>
            </a:r>
            <a:r>
              <a:rPr lang="en-US" dirty="0" smtClean="0"/>
              <a:t>231 mg/dl</a:t>
            </a:r>
          </a:p>
          <a:p>
            <a:r>
              <a:rPr lang="sr-Cyrl-RS" dirty="0" smtClean="0"/>
              <a:t>Концентрација укупног холестерола 314</a:t>
            </a:r>
            <a:r>
              <a:rPr lang="en-US" dirty="0" smtClean="0"/>
              <a:t>mg/dl</a:t>
            </a:r>
            <a:endParaRPr lang="en-US" dirty="0"/>
          </a:p>
          <a:p>
            <a:pPr marL="0" indent="0">
              <a:buNone/>
            </a:pPr>
            <a:r>
              <a:rPr lang="sr-Cyrl-RS" dirty="0" smtClean="0"/>
              <a:t>ПИТАЊА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</a:rPr>
              <a:t>Тип дислипидемије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sr-Cyrl-RS" dirty="0" smtClean="0">
                <a:solidFill>
                  <a:srgbClr val="FF0000"/>
                </a:solidFill>
              </a:rPr>
              <a:t>ТЕРАПИЈА ПАЦИЈЕНТА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/>
            <a:r>
              <a:rPr lang="sr-Cyrl-RS" sz="3600" dirty="0" smtClean="0"/>
              <a:t>КЛИНИЧКИ КОМЕНТАРИ</a:t>
            </a:r>
          </a:p>
        </p:txBody>
      </p:sp>
    </p:spTree>
    <p:extLst>
      <p:ext uri="{BB962C8B-B14F-4D97-AF65-F5344CB8AC3E}">
        <p14:creationId xmlns:p14="http://schemas.microsoft.com/office/powerpoint/2010/main" xmlns="" val="2870567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Мешавина масних киселина, моно и диацилглицерола који настају у току варења липида апсорбују се помоћу ћелија (интестинална мукоза) које облажу танко црево у процесу који је олакшан </a:t>
            </a:r>
            <a:r>
              <a:rPr lang="sr-Cyrl-RS" sz="2400" dirty="0" smtClean="0">
                <a:solidFill>
                  <a:srgbClr val="FF0000"/>
                </a:solidFill>
              </a:rPr>
              <a:t>жучним киселинама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sr-Cyrl-RS" sz="2400" dirty="0" smtClean="0">
                <a:solidFill>
                  <a:srgbClr val="FF0000"/>
                </a:solidFill>
              </a:rPr>
              <a:t>Мицеле</a:t>
            </a:r>
            <a:r>
              <a:rPr lang="sr-Cyrl-RS" sz="2400" dirty="0" smtClean="0"/>
              <a:t> формиране са жучним киселинама преузимају неполарне липидне деградационе продукте и тако омогућавају њихов транспорт кроз водени слој који облаже интестинални зид</a:t>
            </a:r>
            <a:endParaRPr lang="sr-Cyrl-R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sr-Cyrl-RS" sz="4000" dirty="0" smtClean="0"/>
              <a:t>2. Целуларна фаза апсорпције липида</a:t>
            </a:r>
            <a:endParaRPr lang="en-US" sz="4000" dirty="0"/>
          </a:p>
        </p:txBody>
      </p:sp>
      <p:pic>
        <p:nvPicPr>
          <p:cNvPr id="5" name="Picture 2" descr="D:\Users\Petar Canovic\Desktop\slika AAAAAAAAAAA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648200"/>
            <a:ext cx="6781800" cy="203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304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</TotalTime>
  <Words>3718</Words>
  <Application>Microsoft Office PowerPoint</Application>
  <PresentationFormat>On-screen Show (4:3)</PresentationFormat>
  <Paragraphs>361</Paragraphs>
  <Slides>80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1" baseType="lpstr">
      <vt:lpstr>Office Theme</vt:lpstr>
      <vt:lpstr>   Метаболизам липида. Липопротеини. Атеросклероза. Поремећаји у метаболизму липопротеина. Хиперлипопротеинемије и хиполипопротеинемије. Одређивање липидног статуса.    </vt:lpstr>
      <vt:lpstr>Slide 2</vt:lpstr>
      <vt:lpstr>Састав липида у исхрани</vt:lpstr>
      <vt:lpstr>Варење и апсорпција липида</vt:lpstr>
      <vt:lpstr>Варење и апсорпција липида</vt:lpstr>
      <vt:lpstr>1. Интралуминална фаза</vt:lpstr>
      <vt:lpstr>1. Интралуминална фаза</vt:lpstr>
      <vt:lpstr>1. Интралуминална фаза</vt:lpstr>
      <vt:lpstr>2. Целуларна фаза апсорпције липида</vt:lpstr>
      <vt:lpstr>2. Целуларна фаза апсорпције липида</vt:lpstr>
      <vt:lpstr>3. Фаза транспорта</vt:lpstr>
      <vt:lpstr>Липопротеини-структура и метаболизам</vt:lpstr>
      <vt:lpstr>Липопротеини-структура и метаболизам</vt:lpstr>
      <vt:lpstr>ХИЛОМИКРОНИ</vt:lpstr>
      <vt:lpstr>  Липопротеини врло мале густине (VLDL) </vt:lpstr>
      <vt:lpstr>Липопротеини мале густине (LDL)</vt:lpstr>
      <vt:lpstr>  Липопротеини велике густине (HDL) </vt:lpstr>
      <vt:lpstr>АПОЛИПОПРОТЕИНИ</vt:lpstr>
      <vt:lpstr>Метаболизам липопротеина</vt:lpstr>
      <vt:lpstr>Егзогена фаза метаболизма липопротеина</vt:lpstr>
      <vt:lpstr>Егзогена фаза метаболизма липопротеина</vt:lpstr>
      <vt:lpstr>Егзогена фаза метаболизма липопротеина</vt:lpstr>
      <vt:lpstr>Ендогена фаза метаболизма липопротеина</vt:lpstr>
      <vt:lpstr>Ендогена фаза метаболизма липопротеина</vt:lpstr>
      <vt:lpstr>Метаболизам IDL честица </vt:lpstr>
      <vt:lpstr>Метаболизам LDL честица </vt:lpstr>
      <vt:lpstr>Метаболизам LDL честица путем LDL рецептора</vt:lpstr>
      <vt:lpstr>Метаболизам HDL честица</vt:lpstr>
      <vt:lpstr>Атеросклероза и метаболизам липопротеина</vt:lpstr>
      <vt:lpstr>Атеросклероза и метаболизам липопротеина</vt:lpstr>
      <vt:lpstr>Атеросклероза и метаболизам липопротеина</vt:lpstr>
      <vt:lpstr>Улога оксидованог LDL-a у процесу атеросклерозе</vt:lpstr>
      <vt:lpstr>Улога оксидованог LDL-a у процесу атеросклерозе</vt:lpstr>
      <vt:lpstr>Улога оксидованог LDL-a у процесу атеросклерозе</vt:lpstr>
      <vt:lpstr>Улога оксидованог LDL-a у процесу атеросклерозе</vt:lpstr>
      <vt:lpstr>Улога оксидованог LDL-a у процесу атеросклерозе</vt:lpstr>
      <vt:lpstr>Улога оксидованог LDL-a у процесу атеросклерозе</vt:lpstr>
      <vt:lpstr>Поремећаји у метаболизму липопротеина</vt:lpstr>
      <vt:lpstr>Поремећаји у метаболизму липопротеина</vt:lpstr>
      <vt:lpstr>Хиперлипопротеинемије Повећање хиломикрона тип 1</vt:lpstr>
      <vt:lpstr>Хиперлипопротеинемије Повећање хиломикрона тип 1</vt:lpstr>
      <vt:lpstr>Хиперлипопротеинемије Повећање хиломикрона тип 1</vt:lpstr>
      <vt:lpstr>Хиперлипопротеинемије Повећање LDL-a (Тип IIa и IIb)</vt:lpstr>
      <vt:lpstr> </vt:lpstr>
      <vt:lpstr>Хиперлипопротеинемије Повећање LDL-a (Тип IIa и IIb)</vt:lpstr>
      <vt:lpstr>Повећање IDL-a (тип III)</vt:lpstr>
      <vt:lpstr>Повећање VLDL-a (тип IV)</vt:lpstr>
      <vt:lpstr>Повећање VLDL-a (тип IV)</vt:lpstr>
      <vt:lpstr>Повећање VLDL-a (тип IV)</vt:lpstr>
      <vt:lpstr>Повећање VLDL-a (тип IV)</vt:lpstr>
      <vt:lpstr>Повећање VLDL-a (тип IV)</vt:lpstr>
      <vt:lpstr>Повећање VLDL-a и хиломикрона (тип V)</vt:lpstr>
      <vt:lpstr>Повећање VLDL-a и хиломикрона (тип V)</vt:lpstr>
      <vt:lpstr>Повећање VLDL-a и хиломикрона (тип V)</vt:lpstr>
      <vt:lpstr>Фамилијарна комбинована хиперлипидемија (повећани LDL и VDL липопротеини )</vt:lpstr>
      <vt:lpstr>Фамилијарна комбинована хиперлипидемија (повећани LDL и VDL липопротеини )</vt:lpstr>
      <vt:lpstr>Повећан HDL (хипералфалипопротеинемије)</vt:lpstr>
      <vt:lpstr>Повећан HDL (хипералфалипопротеинемије)</vt:lpstr>
      <vt:lpstr>Хиполипопротеинемије</vt:lpstr>
      <vt:lpstr>Редуковани LDL (хипобеталипопротеинемија)</vt:lpstr>
      <vt:lpstr>Редуковани LDL (хипобеталипопротеинемија)</vt:lpstr>
      <vt:lpstr>Остуство LDL-a (aбеталипопротеинемија)</vt:lpstr>
      <vt:lpstr>Остуство LDL-a (aбеталипопротеинемија)</vt:lpstr>
      <vt:lpstr>Редуковани HDL (хипоалфалипопротеинемија)</vt:lpstr>
      <vt:lpstr>Редуковани HDL (хипоалфалипопротеинемија)</vt:lpstr>
      <vt:lpstr>Одсуство HDL (Tangierovo обољење, аналфалипопротеинемија)</vt:lpstr>
      <vt:lpstr>Одсуство HDL (Tangierovo обољење, аналфалипопротеинемија)</vt:lpstr>
      <vt:lpstr>Одсуство HDL (Tangierovo обољење, аналфалипопротеинемија)</vt:lpstr>
      <vt:lpstr>Стечене хиперлипопротеинемије</vt:lpstr>
      <vt:lpstr>Стечене хиперлипопротеинемије</vt:lpstr>
      <vt:lpstr>Стечене хиперлипопротеинемије</vt:lpstr>
      <vt:lpstr>Стечене хиперлипопротеинемије</vt:lpstr>
      <vt:lpstr>Стечене хиперлипопротеинемије</vt:lpstr>
      <vt:lpstr>Стечене хиперлипопротеинемије</vt:lpstr>
      <vt:lpstr>Одређивање липидног статуса</vt:lpstr>
      <vt:lpstr>Одређивање липидног статуса</vt:lpstr>
      <vt:lpstr>Одређивање липидног статуса</vt:lpstr>
      <vt:lpstr>Одређивање липидног статуса</vt:lpstr>
      <vt:lpstr>КЛИНИЧКИ КОМЕНТАРИ</vt:lpstr>
      <vt:lpstr>КЛИНИЧКИ КОМЕНТАРИ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 Canovic</dc:creator>
  <cp:lastModifiedBy>М</cp:lastModifiedBy>
  <cp:revision>96</cp:revision>
  <dcterms:created xsi:type="dcterms:W3CDTF">2006-08-16T00:00:00Z</dcterms:created>
  <dcterms:modified xsi:type="dcterms:W3CDTF">2018-09-07T11:31:10Z</dcterms:modified>
</cp:coreProperties>
</file>